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69" r:id="rId4"/>
    <p:sldId id="258" r:id="rId5"/>
    <p:sldId id="259" r:id="rId6"/>
    <p:sldId id="260" r:id="rId7"/>
    <p:sldId id="261" r:id="rId8"/>
    <p:sldId id="262" r:id="rId9"/>
    <p:sldId id="263" r:id="rId10"/>
    <p:sldId id="264" r:id="rId11"/>
    <p:sldId id="265" r:id="rId12"/>
    <p:sldId id="270" r:id="rId13"/>
    <p:sldId id="271" r:id="rId14"/>
    <p:sldId id="266" r:id="rId15"/>
    <p:sldId id="267" r:id="rId16"/>
    <p:sldId id="268" r:id="rId17"/>
    <p:sldId id="272" r:id="rId18"/>
    <p:sldId id="274" r:id="rId19"/>
    <p:sldId id="273" r:id="rId20"/>
    <p:sldId id="275" r:id="rId21"/>
    <p:sldId id="276" r:id="rId22"/>
    <p:sldId id="277" r:id="rId23"/>
    <p:sldId id="278" r:id="rId24"/>
    <p:sldId id="279" r:id="rId25"/>
    <p:sldId id="280" r:id="rId26"/>
    <p:sldId id="282" r:id="rId27"/>
    <p:sldId id="281" r:id="rId28"/>
    <p:sldId id="283" r:id="rId29"/>
    <p:sldId id="284"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90" d="100"/>
          <a:sy n="90" d="100"/>
        </p:scale>
        <p:origin x="-80" y="92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3AD52E-0BC4-B54D-A3B8-2A1F62CA1837}" type="doc">
      <dgm:prSet loTypeId="urn:microsoft.com/office/officeart/2005/8/layout/arrow2" loCatId="" qsTypeId="urn:microsoft.com/office/officeart/2005/8/quickstyle/simple4" qsCatId="simple" csTypeId="urn:microsoft.com/office/officeart/2005/8/colors/accent1_2" csCatId="accent1" phldr="1"/>
      <dgm:spPr/>
    </dgm:pt>
    <dgm:pt modelId="{747CB50A-E031-5D4A-B499-5BED3F4CC495}">
      <dgm:prSet phldrT="[Text]"/>
      <dgm:spPr/>
      <dgm:t>
        <a:bodyPr/>
        <a:lstStyle/>
        <a:p>
          <a:r>
            <a:rPr lang="en-US" dirty="0" smtClean="0"/>
            <a:t>Reporting</a:t>
          </a:r>
          <a:endParaRPr lang="en-US" dirty="0"/>
        </a:p>
      </dgm:t>
    </dgm:pt>
    <dgm:pt modelId="{DD813A90-D815-B54A-A415-A46A31C845DE}" type="parTrans" cxnId="{B87BD17C-8FC3-8D4C-89DA-DC44F6F9F372}">
      <dgm:prSet/>
      <dgm:spPr/>
      <dgm:t>
        <a:bodyPr/>
        <a:lstStyle/>
        <a:p>
          <a:endParaRPr lang="en-US"/>
        </a:p>
      </dgm:t>
    </dgm:pt>
    <dgm:pt modelId="{7C0A7466-D1CA-6F49-BB00-DE0A1BE86189}" type="sibTrans" cxnId="{B87BD17C-8FC3-8D4C-89DA-DC44F6F9F372}">
      <dgm:prSet/>
      <dgm:spPr/>
      <dgm:t>
        <a:bodyPr/>
        <a:lstStyle/>
        <a:p>
          <a:endParaRPr lang="en-US"/>
        </a:p>
      </dgm:t>
    </dgm:pt>
    <dgm:pt modelId="{0DF48ABB-751B-A345-A974-E950584916A8}">
      <dgm:prSet phldrT="[Text]"/>
      <dgm:spPr/>
      <dgm:t>
        <a:bodyPr/>
        <a:lstStyle/>
        <a:p>
          <a:r>
            <a:rPr lang="en-US" dirty="0" smtClean="0"/>
            <a:t>Analysis</a:t>
          </a:r>
          <a:endParaRPr lang="en-US" dirty="0"/>
        </a:p>
      </dgm:t>
    </dgm:pt>
    <dgm:pt modelId="{D48EEA31-89FF-4E47-B43D-C8CE57A7B5A5}" type="parTrans" cxnId="{1B873132-A69A-9A47-9EED-01F5C1B9DF37}">
      <dgm:prSet/>
      <dgm:spPr/>
      <dgm:t>
        <a:bodyPr/>
        <a:lstStyle/>
        <a:p>
          <a:endParaRPr lang="en-US"/>
        </a:p>
      </dgm:t>
    </dgm:pt>
    <dgm:pt modelId="{0F357BF4-BD0B-1643-983E-F715F32AACC9}" type="sibTrans" cxnId="{1B873132-A69A-9A47-9EED-01F5C1B9DF37}">
      <dgm:prSet/>
      <dgm:spPr/>
      <dgm:t>
        <a:bodyPr/>
        <a:lstStyle/>
        <a:p>
          <a:endParaRPr lang="en-US"/>
        </a:p>
      </dgm:t>
    </dgm:pt>
    <dgm:pt modelId="{81DA8579-7074-2F40-B895-2388F3817129}">
      <dgm:prSet phldrT="[Text]"/>
      <dgm:spPr/>
      <dgm:t>
        <a:bodyPr/>
        <a:lstStyle/>
        <a:p>
          <a:r>
            <a:rPr lang="en-US" dirty="0" smtClean="0"/>
            <a:t>Monitoring</a:t>
          </a:r>
          <a:endParaRPr lang="en-US" dirty="0"/>
        </a:p>
      </dgm:t>
    </dgm:pt>
    <dgm:pt modelId="{73376FD5-2146-894E-B13F-75B6FC244937}" type="parTrans" cxnId="{FBD43B61-F170-624B-AF63-9C16A574525A}">
      <dgm:prSet/>
      <dgm:spPr/>
      <dgm:t>
        <a:bodyPr/>
        <a:lstStyle/>
        <a:p>
          <a:endParaRPr lang="en-US"/>
        </a:p>
      </dgm:t>
    </dgm:pt>
    <dgm:pt modelId="{51AA8B31-F76D-0B49-B992-886BA82B7024}" type="sibTrans" cxnId="{FBD43B61-F170-624B-AF63-9C16A574525A}">
      <dgm:prSet/>
      <dgm:spPr/>
      <dgm:t>
        <a:bodyPr/>
        <a:lstStyle/>
        <a:p>
          <a:endParaRPr lang="en-US"/>
        </a:p>
      </dgm:t>
    </dgm:pt>
    <dgm:pt modelId="{FC292B41-2560-D14C-8BFB-B347E4D6746A}">
      <dgm:prSet phldrT="[Text]"/>
      <dgm:spPr/>
      <dgm:t>
        <a:bodyPr/>
        <a:lstStyle/>
        <a:p>
          <a:r>
            <a:rPr lang="en-US" dirty="0" smtClean="0"/>
            <a:t>Optimization</a:t>
          </a:r>
          <a:endParaRPr lang="en-US" dirty="0"/>
        </a:p>
      </dgm:t>
    </dgm:pt>
    <dgm:pt modelId="{55D828C7-6FB9-8C49-9553-F5849D89BC7A}" type="parTrans" cxnId="{7E3E657C-314D-C545-8FF7-FAC939C7F60C}">
      <dgm:prSet/>
      <dgm:spPr/>
      <dgm:t>
        <a:bodyPr/>
        <a:lstStyle/>
        <a:p>
          <a:endParaRPr lang="en-US"/>
        </a:p>
      </dgm:t>
    </dgm:pt>
    <dgm:pt modelId="{135EA33B-6C56-4E46-9D07-3A90BF855289}" type="sibTrans" cxnId="{7E3E657C-314D-C545-8FF7-FAC939C7F60C}">
      <dgm:prSet/>
      <dgm:spPr/>
      <dgm:t>
        <a:bodyPr/>
        <a:lstStyle/>
        <a:p>
          <a:endParaRPr lang="en-US"/>
        </a:p>
      </dgm:t>
    </dgm:pt>
    <dgm:pt modelId="{389A2972-FE23-0540-A1AA-D18C2A50CBB8}" type="pres">
      <dgm:prSet presAssocID="{4C3AD52E-0BC4-B54D-A3B8-2A1F62CA1837}" presName="arrowDiagram" presStyleCnt="0">
        <dgm:presLayoutVars>
          <dgm:chMax val="5"/>
          <dgm:dir/>
          <dgm:resizeHandles val="exact"/>
        </dgm:presLayoutVars>
      </dgm:prSet>
      <dgm:spPr/>
    </dgm:pt>
    <dgm:pt modelId="{DDED1BFC-869D-AF4A-899D-29553579ED6F}" type="pres">
      <dgm:prSet presAssocID="{4C3AD52E-0BC4-B54D-A3B8-2A1F62CA1837}" presName="arrow" presStyleLbl="bgShp" presStyleIdx="0" presStyleCnt="1" custScaleX="113644" custLinFactNeighborX="-6822" custLinFactNeighborY="-4034"/>
      <dgm:spPr/>
    </dgm:pt>
    <dgm:pt modelId="{C35BC2EB-E275-A241-BC1E-72B35BEF3960}" type="pres">
      <dgm:prSet presAssocID="{4C3AD52E-0BC4-B54D-A3B8-2A1F62CA1837}" presName="arrowDiagram4" presStyleCnt="0"/>
      <dgm:spPr/>
    </dgm:pt>
    <dgm:pt modelId="{3B36EFED-A12C-E148-BB50-5700D3812B02}" type="pres">
      <dgm:prSet presAssocID="{747CB50A-E031-5D4A-B499-5BED3F4CC495}" presName="bullet4a" presStyleLbl="node1" presStyleIdx="0" presStyleCnt="4"/>
      <dgm:spPr/>
    </dgm:pt>
    <dgm:pt modelId="{A891722A-332E-8643-BEF8-4689B9C4BC9F}" type="pres">
      <dgm:prSet presAssocID="{747CB50A-E031-5D4A-B499-5BED3F4CC495}" presName="textBox4a" presStyleLbl="revTx" presStyleIdx="0" presStyleCnt="4">
        <dgm:presLayoutVars>
          <dgm:bulletEnabled val="1"/>
        </dgm:presLayoutVars>
      </dgm:prSet>
      <dgm:spPr/>
      <dgm:t>
        <a:bodyPr/>
        <a:lstStyle/>
        <a:p>
          <a:endParaRPr lang="en-US"/>
        </a:p>
      </dgm:t>
    </dgm:pt>
    <dgm:pt modelId="{5F53E6DB-9E0F-0147-A0D6-85AF1C548025}" type="pres">
      <dgm:prSet presAssocID="{0DF48ABB-751B-A345-A974-E950584916A8}" presName="bullet4b" presStyleLbl="node1" presStyleIdx="1" presStyleCnt="4"/>
      <dgm:spPr/>
    </dgm:pt>
    <dgm:pt modelId="{D8AD1432-A2A6-B54B-8EDB-E90E21A4E63D}" type="pres">
      <dgm:prSet presAssocID="{0DF48ABB-751B-A345-A974-E950584916A8}" presName="textBox4b" presStyleLbl="revTx" presStyleIdx="1" presStyleCnt="4">
        <dgm:presLayoutVars>
          <dgm:bulletEnabled val="1"/>
        </dgm:presLayoutVars>
      </dgm:prSet>
      <dgm:spPr/>
      <dgm:t>
        <a:bodyPr/>
        <a:lstStyle/>
        <a:p>
          <a:endParaRPr lang="en-US"/>
        </a:p>
      </dgm:t>
    </dgm:pt>
    <dgm:pt modelId="{A2F2B92E-726A-2745-A0CD-26D451BC5A97}" type="pres">
      <dgm:prSet presAssocID="{81DA8579-7074-2F40-B895-2388F3817129}" presName="bullet4c" presStyleLbl="node1" presStyleIdx="2" presStyleCnt="4"/>
      <dgm:spPr/>
    </dgm:pt>
    <dgm:pt modelId="{2B170E1C-45CA-3B49-8663-FB5772D0C975}" type="pres">
      <dgm:prSet presAssocID="{81DA8579-7074-2F40-B895-2388F3817129}" presName="textBox4c" presStyleLbl="revTx" presStyleIdx="2" presStyleCnt="4">
        <dgm:presLayoutVars>
          <dgm:bulletEnabled val="1"/>
        </dgm:presLayoutVars>
      </dgm:prSet>
      <dgm:spPr/>
      <dgm:t>
        <a:bodyPr/>
        <a:lstStyle/>
        <a:p>
          <a:endParaRPr lang="en-US"/>
        </a:p>
      </dgm:t>
    </dgm:pt>
    <dgm:pt modelId="{7562C105-5DCE-644A-BF9D-6794895AE810}" type="pres">
      <dgm:prSet presAssocID="{FC292B41-2560-D14C-8BFB-B347E4D6746A}" presName="bullet4d" presStyleLbl="node1" presStyleIdx="3" presStyleCnt="4"/>
      <dgm:spPr/>
    </dgm:pt>
    <dgm:pt modelId="{5DCD72E8-EB08-4843-B2BD-6DB7E6844C27}" type="pres">
      <dgm:prSet presAssocID="{FC292B41-2560-D14C-8BFB-B347E4D6746A}" presName="textBox4d" presStyleLbl="revTx" presStyleIdx="3" presStyleCnt="4">
        <dgm:presLayoutVars>
          <dgm:bulletEnabled val="1"/>
        </dgm:presLayoutVars>
      </dgm:prSet>
      <dgm:spPr/>
      <dgm:t>
        <a:bodyPr/>
        <a:lstStyle/>
        <a:p>
          <a:endParaRPr lang="en-US"/>
        </a:p>
      </dgm:t>
    </dgm:pt>
  </dgm:ptLst>
  <dgm:cxnLst>
    <dgm:cxn modelId="{E8E01CFD-C45C-B345-9454-5C7B67A706CE}" type="presOf" srcId="{FC292B41-2560-D14C-8BFB-B347E4D6746A}" destId="{5DCD72E8-EB08-4843-B2BD-6DB7E6844C27}" srcOrd="0" destOrd="0" presId="urn:microsoft.com/office/officeart/2005/8/layout/arrow2"/>
    <dgm:cxn modelId="{FBD43B61-F170-624B-AF63-9C16A574525A}" srcId="{4C3AD52E-0BC4-B54D-A3B8-2A1F62CA1837}" destId="{81DA8579-7074-2F40-B895-2388F3817129}" srcOrd="2" destOrd="0" parTransId="{73376FD5-2146-894E-B13F-75B6FC244937}" sibTransId="{51AA8B31-F76D-0B49-B992-886BA82B7024}"/>
    <dgm:cxn modelId="{B87BD17C-8FC3-8D4C-89DA-DC44F6F9F372}" srcId="{4C3AD52E-0BC4-B54D-A3B8-2A1F62CA1837}" destId="{747CB50A-E031-5D4A-B499-5BED3F4CC495}" srcOrd="0" destOrd="0" parTransId="{DD813A90-D815-B54A-A415-A46A31C845DE}" sibTransId="{7C0A7466-D1CA-6F49-BB00-DE0A1BE86189}"/>
    <dgm:cxn modelId="{7E3E657C-314D-C545-8FF7-FAC939C7F60C}" srcId="{4C3AD52E-0BC4-B54D-A3B8-2A1F62CA1837}" destId="{FC292B41-2560-D14C-8BFB-B347E4D6746A}" srcOrd="3" destOrd="0" parTransId="{55D828C7-6FB9-8C49-9553-F5849D89BC7A}" sibTransId="{135EA33B-6C56-4E46-9D07-3A90BF855289}"/>
    <dgm:cxn modelId="{509C385E-B9B9-7340-BC0B-E94E6B2A76C1}" type="presOf" srcId="{81DA8579-7074-2F40-B895-2388F3817129}" destId="{2B170E1C-45CA-3B49-8663-FB5772D0C975}" srcOrd="0" destOrd="0" presId="urn:microsoft.com/office/officeart/2005/8/layout/arrow2"/>
    <dgm:cxn modelId="{1B873132-A69A-9A47-9EED-01F5C1B9DF37}" srcId="{4C3AD52E-0BC4-B54D-A3B8-2A1F62CA1837}" destId="{0DF48ABB-751B-A345-A974-E950584916A8}" srcOrd="1" destOrd="0" parTransId="{D48EEA31-89FF-4E47-B43D-C8CE57A7B5A5}" sibTransId="{0F357BF4-BD0B-1643-983E-F715F32AACC9}"/>
    <dgm:cxn modelId="{570C2FCE-FE89-5540-9C76-52E3900441FF}" type="presOf" srcId="{4C3AD52E-0BC4-B54D-A3B8-2A1F62CA1837}" destId="{389A2972-FE23-0540-A1AA-D18C2A50CBB8}" srcOrd="0" destOrd="0" presId="urn:microsoft.com/office/officeart/2005/8/layout/arrow2"/>
    <dgm:cxn modelId="{D14CF9DE-9140-CF4A-99BF-2E4D8A20FF1A}" type="presOf" srcId="{747CB50A-E031-5D4A-B499-5BED3F4CC495}" destId="{A891722A-332E-8643-BEF8-4689B9C4BC9F}" srcOrd="0" destOrd="0" presId="urn:microsoft.com/office/officeart/2005/8/layout/arrow2"/>
    <dgm:cxn modelId="{A2D81DBE-8A3B-624C-BACB-251B400DAF12}" type="presOf" srcId="{0DF48ABB-751B-A345-A974-E950584916A8}" destId="{D8AD1432-A2A6-B54B-8EDB-E90E21A4E63D}" srcOrd="0" destOrd="0" presId="urn:microsoft.com/office/officeart/2005/8/layout/arrow2"/>
    <dgm:cxn modelId="{FB6AF780-C55F-A34C-B34E-A16B3082AFE2}" type="presParOf" srcId="{389A2972-FE23-0540-A1AA-D18C2A50CBB8}" destId="{DDED1BFC-869D-AF4A-899D-29553579ED6F}" srcOrd="0" destOrd="0" presId="urn:microsoft.com/office/officeart/2005/8/layout/arrow2"/>
    <dgm:cxn modelId="{588AFF8E-E3A0-0843-B08C-1B0F5CE3B2E7}" type="presParOf" srcId="{389A2972-FE23-0540-A1AA-D18C2A50CBB8}" destId="{C35BC2EB-E275-A241-BC1E-72B35BEF3960}" srcOrd="1" destOrd="0" presId="urn:microsoft.com/office/officeart/2005/8/layout/arrow2"/>
    <dgm:cxn modelId="{9544946C-4618-224B-8D14-3A8EDDE59A43}" type="presParOf" srcId="{C35BC2EB-E275-A241-BC1E-72B35BEF3960}" destId="{3B36EFED-A12C-E148-BB50-5700D3812B02}" srcOrd="0" destOrd="0" presId="urn:microsoft.com/office/officeart/2005/8/layout/arrow2"/>
    <dgm:cxn modelId="{BDFD8C06-13A3-9045-A962-07D90809079E}" type="presParOf" srcId="{C35BC2EB-E275-A241-BC1E-72B35BEF3960}" destId="{A891722A-332E-8643-BEF8-4689B9C4BC9F}" srcOrd="1" destOrd="0" presId="urn:microsoft.com/office/officeart/2005/8/layout/arrow2"/>
    <dgm:cxn modelId="{5D85B08A-8568-2745-ABA9-83A8BEF1B109}" type="presParOf" srcId="{C35BC2EB-E275-A241-BC1E-72B35BEF3960}" destId="{5F53E6DB-9E0F-0147-A0D6-85AF1C548025}" srcOrd="2" destOrd="0" presId="urn:microsoft.com/office/officeart/2005/8/layout/arrow2"/>
    <dgm:cxn modelId="{4657F032-1691-A447-90A2-65AD4BCD1420}" type="presParOf" srcId="{C35BC2EB-E275-A241-BC1E-72B35BEF3960}" destId="{D8AD1432-A2A6-B54B-8EDB-E90E21A4E63D}" srcOrd="3" destOrd="0" presId="urn:microsoft.com/office/officeart/2005/8/layout/arrow2"/>
    <dgm:cxn modelId="{E059C439-47FA-B94E-A0F0-2D4A8DA46D4D}" type="presParOf" srcId="{C35BC2EB-E275-A241-BC1E-72B35BEF3960}" destId="{A2F2B92E-726A-2745-A0CD-26D451BC5A97}" srcOrd="4" destOrd="0" presId="urn:microsoft.com/office/officeart/2005/8/layout/arrow2"/>
    <dgm:cxn modelId="{4F2903DD-7A28-084C-95A5-7776CD851D0B}" type="presParOf" srcId="{C35BC2EB-E275-A241-BC1E-72B35BEF3960}" destId="{2B170E1C-45CA-3B49-8663-FB5772D0C975}" srcOrd="5" destOrd="0" presId="urn:microsoft.com/office/officeart/2005/8/layout/arrow2"/>
    <dgm:cxn modelId="{4A8B7A76-6C95-F949-9B0E-51E5BD4D72EA}" type="presParOf" srcId="{C35BC2EB-E275-A241-BC1E-72B35BEF3960}" destId="{7562C105-5DCE-644A-BF9D-6794895AE810}" srcOrd="6" destOrd="0" presId="urn:microsoft.com/office/officeart/2005/8/layout/arrow2"/>
    <dgm:cxn modelId="{445F04F5-AFB3-F146-BF7C-E6ED558D783E}" type="presParOf" srcId="{C35BC2EB-E275-A241-BC1E-72B35BEF3960}" destId="{5DCD72E8-EB08-4843-B2BD-6DB7E6844C27}"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A0266B-CDD1-7749-8F32-A6DB2715B573}" type="doc">
      <dgm:prSet loTypeId="urn:microsoft.com/office/officeart/2005/8/layout/matrix2" loCatId="" qsTypeId="urn:microsoft.com/office/officeart/2005/8/quickstyle/3D4" qsCatId="3D" csTypeId="urn:microsoft.com/office/officeart/2005/8/colors/accent2_2" csCatId="accent2" phldr="1"/>
      <dgm:spPr/>
      <dgm:t>
        <a:bodyPr/>
        <a:lstStyle/>
        <a:p>
          <a:endParaRPr lang="en-US"/>
        </a:p>
      </dgm:t>
    </dgm:pt>
    <dgm:pt modelId="{6382F2A0-3827-A04E-9ABA-DE0072E98ED2}">
      <dgm:prSet phldrT="[Text]" custT="1"/>
      <dgm:spPr/>
      <dgm:t>
        <a:bodyPr/>
        <a:lstStyle/>
        <a:p>
          <a:pPr algn="just"/>
          <a:r>
            <a:rPr lang="en-US" sz="1400" dirty="0" smtClean="0"/>
            <a:t>Descriptive Analytics </a:t>
          </a:r>
        </a:p>
        <a:p>
          <a:pPr algn="just"/>
          <a:r>
            <a:rPr lang="en-US" sz="1400" dirty="0" smtClean="0"/>
            <a:t>Many organizations have spent years generating descriptive analytics — answering what happened questions. This information is valuable, but only provides a high-level, rearview mirror view of the business performance. </a:t>
          </a:r>
          <a:endParaRPr lang="en-US" sz="1400" dirty="0"/>
        </a:p>
      </dgm:t>
    </dgm:pt>
    <dgm:pt modelId="{BBA20017-DED2-544E-AED0-883EE1F9EFE2}" type="parTrans" cxnId="{E9602E2A-3DE1-DC4B-8F72-DB089A0DF364}">
      <dgm:prSet/>
      <dgm:spPr/>
      <dgm:t>
        <a:bodyPr/>
        <a:lstStyle/>
        <a:p>
          <a:endParaRPr lang="en-US"/>
        </a:p>
      </dgm:t>
    </dgm:pt>
    <dgm:pt modelId="{A632CB9D-4E03-D644-9C2F-A3FE335E259A}" type="sibTrans" cxnId="{E9602E2A-3DE1-DC4B-8F72-DB089A0DF364}">
      <dgm:prSet/>
      <dgm:spPr/>
      <dgm:t>
        <a:bodyPr/>
        <a:lstStyle/>
        <a:p>
          <a:endParaRPr lang="en-US"/>
        </a:p>
      </dgm:t>
    </dgm:pt>
    <dgm:pt modelId="{049A29D2-ACE6-014D-9065-EA275F3C2434}">
      <dgm:prSet phldrT="[Text]" custT="1"/>
      <dgm:spPr/>
      <dgm:t>
        <a:bodyPr/>
        <a:lstStyle/>
        <a:p>
          <a:pPr algn="just"/>
          <a:r>
            <a:rPr lang="en-US" sz="1400" dirty="0" smtClean="0"/>
            <a:t>Diagnostic Analytics</a:t>
          </a:r>
        </a:p>
        <a:p>
          <a:pPr algn="just"/>
          <a:r>
            <a:rPr lang="en-US" sz="1400" dirty="0" smtClean="0"/>
            <a:t>Most organizations start to apply big data analytics to answer diagnostic questions — how and why something happened. Some might also call this behavioral analytics. Diagnostic analytics with big data helps in two ways: (a) the additional data brought on by the digital age eliminates analytic blind spots, and (b) the how and why deliver insights that pinpoint actions to take. </a:t>
          </a:r>
          <a:endParaRPr lang="en-US" sz="1400" dirty="0"/>
        </a:p>
      </dgm:t>
    </dgm:pt>
    <dgm:pt modelId="{EB161DEF-591E-A14D-83F3-379E98943581}" type="parTrans" cxnId="{7A18AA33-B849-A04F-8DF8-D66A1C5175F7}">
      <dgm:prSet/>
      <dgm:spPr/>
      <dgm:t>
        <a:bodyPr/>
        <a:lstStyle/>
        <a:p>
          <a:endParaRPr lang="en-US"/>
        </a:p>
      </dgm:t>
    </dgm:pt>
    <dgm:pt modelId="{3059CD3D-E291-524B-BEF0-FD99AFD70A6F}" type="sibTrans" cxnId="{7A18AA33-B849-A04F-8DF8-D66A1C5175F7}">
      <dgm:prSet/>
      <dgm:spPr/>
      <dgm:t>
        <a:bodyPr/>
        <a:lstStyle/>
        <a:p>
          <a:endParaRPr lang="en-US"/>
        </a:p>
      </dgm:t>
    </dgm:pt>
    <dgm:pt modelId="{0BCCB7C7-6871-674A-B85D-8971C8B3B4E7}">
      <dgm:prSet phldrT="[Text]" custT="1"/>
      <dgm:spPr/>
      <dgm:t>
        <a:bodyPr/>
        <a:lstStyle/>
        <a:p>
          <a:pPr algn="just"/>
          <a:r>
            <a:rPr lang="en-US" sz="1400" dirty="0" smtClean="0"/>
            <a:t>Predictive Analytics </a:t>
          </a:r>
        </a:p>
        <a:p>
          <a:pPr algn="just"/>
          <a:r>
            <a:rPr lang="en-US" sz="1400" dirty="0" smtClean="0"/>
            <a:t>Answering the how and why questions will reveal specific patterns to identify that detect when outcomes are about to occur. Predictive analytics builds upon the diagnostic analytics to look for these patterns and see what will happen. Machine learning is also applied to continuously learn as new patterns emerge. </a:t>
          </a:r>
          <a:endParaRPr lang="en-US" sz="1400" dirty="0"/>
        </a:p>
      </dgm:t>
    </dgm:pt>
    <dgm:pt modelId="{61415A7F-6710-614D-B50A-93E2D3DF5D88}" type="parTrans" cxnId="{3F4273B2-B72F-1D4B-B403-24217CEAA9B8}">
      <dgm:prSet/>
      <dgm:spPr/>
      <dgm:t>
        <a:bodyPr/>
        <a:lstStyle/>
        <a:p>
          <a:endParaRPr lang="en-US"/>
        </a:p>
      </dgm:t>
    </dgm:pt>
    <dgm:pt modelId="{45C97999-8E5E-B041-9E2F-AF17DC335221}" type="sibTrans" cxnId="{3F4273B2-B72F-1D4B-B403-24217CEAA9B8}">
      <dgm:prSet/>
      <dgm:spPr/>
      <dgm:t>
        <a:bodyPr/>
        <a:lstStyle/>
        <a:p>
          <a:endParaRPr lang="en-US"/>
        </a:p>
      </dgm:t>
    </dgm:pt>
    <dgm:pt modelId="{4395D7B2-6430-B74E-92D4-D30FF1BA625B}">
      <dgm:prSet phldrT="[Text]"/>
      <dgm:spPr/>
      <dgm:t>
        <a:bodyPr/>
        <a:lstStyle/>
        <a:p>
          <a:pPr algn="just"/>
          <a:r>
            <a:rPr lang="en-US" dirty="0" smtClean="0"/>
            <a:t>Prescriptive Analytics </a:t>
          </a:r>
        </a:p>
        <a:p>
          <a:pPr algn="just"/>
          <a:r>
            <a:rPr lang="en-US" dirty="0" smtClean="0"/>
            <a:t>At the next level, prescriptive analytics will automate decisions and actions — how can I make it happen? Building upon the previous analytics, neural networks and heuristics are applied to the data to recommend the best- possible actions that drive desired outcomes. </a:t>
          </a:r>
          <a:endParaRPr lang="en-US" dirty="0"/>
        </a:p>
      </dgm:t>
    </dgm:pt>
    <dgm:pt modelId="{1501019A-3514-4646-9EF3-4AC23ECE5845}" type="parTrans" cxnId="{C63EB827-40DD-F54A-8394-E5D1B619ED8B}">
      <dgm:prSet/>
      <dgm:spPr/>
      <dgm:t>
        <a:bodyPr/>
        <a:lstStyle/>
        <a:p>
          <a:endParaRPr lang="en-US"/>
        </a:p>
      </dgm:t>
    </dgm:pt>
    <dgm:pt modelId="{71B268F8-E41F-AF4B-87AD-CB7CF0B96957}" type="sibTrans" cxnId="{C63EB827-40DD-F54A-8394-E5D1B619ED8B}">
      <dgm:prSet/>
      <dgm:spPr/>
      <dgm:t>
        <a:bodyPr/>
        <a:lstStyle/>
        <a:p>
          <a:endParaRPr lang="en-US"/>
        </a:p>
      </dgm:t>
    </dgm:pt>
    <dgm:pt modelId="{264756A4-B75B-0947-A84C-478F41A99C7B}" type="pres">
      <dgm:prSet presAssocID="{0AA0266B-CDD1-7749-8F32-A6DB2715B573}" presName="matrix" presStyleCnt="0">
        <dgm:presLayoutVars>
          <dgm:chMax val="1"/>
          <dgm:dir/>
          <dgm:resizeHandles val="exact"/>
        </dgm:presLayoutVars>
      </dgm:prSet>
      <dgm:spPr/>
    </dgm:pt>
    <dgm:pt modelId="{278A1DD7-4096-0A47-AC91-1FCE080093FF}" type="pres">
      <dgm:prSet presAssocID="{0AA0266B-CDD1-7749-8F32-A6DB2715B573}" presName="axisShape" presStyleLbl="bgShp" presStyleIdx="0" presStyleCnt="1" custScaleX="129620"/>
      <dgm:spPr/>
    </dgm:pt>
    <dgm:pt modelId="{53EDDEAB-5AD9-9B4C-BD73-121D4BC7777B}" type="pres">
      <dgm:prSet presAssocID="{0AA0266B-CDD1-7749-8F32-A6DB2715B573}" presName="rect1" presStyleLbl="node1" presStyleIdx="0" presStyleCnt="4" custScaleX="136926" custScaleY="119400" custLinFactNeighborX="-20256" custLinFactNeighborY="-5697">
        <dgm:presLayoutVars>
          <dgm:chMax val="0"/>
          <dgm:chPref val="0"/>
          <dgm:bulletEnabled val="1"/>
        </dgm:presLayoutVars>
      </dgm:prSet>
      <dgm:spPr/>
      <dgm:t>
        <a:bodyPr/>
        <a:lstStyle/>
        <a:p>
          <a:endParaRPr lang="en-US"/>
        </a:p>
      </dgm:t>
    </dgm:pt>
    <dgm:pt modelId="{501B5F00-B0B8-B04D-899C-A57394BC83B9}" type="pres">
      <dgm:prSet presAssocID="{0AA0266B-CDD1-7749-8F32-A6DB2715B573}" presName="rect2" presStyleLbl="node1" presStyleIdx="1" presStyleCnt="4" custScaleX="140723" custScaleY="118576" custLinFactNeighborX="22788" custLinFactNeighborY="-6330">
        <dgm:presLayoutVars>
          <dgm:chMax val="0"/>
          <dgm:chPref val="0"/>
          <dgm:bulletEnabled val="1"/>
        </dgm:presLayoutVars>
      </dgm:prSet>
      <dgm:spPr/>
      <dgm:t>
        <a:bodyPr/>
        <a:lstStyle/>
        <a:p>
          <a:endParaRPr lang="en-US"/>
        </a:p>
      </dgm:t>
    </dgm:pt>
    <dgm:pt modelId="{F02CE4AF-986A-B246-8B51-88B946ABEF55}" type="pres">
      <dgm:prSet presAssocID="{0AA0266B-CDD1-7749-8F32-A6DB2715B573}" presName="rect3" presStyleLbl="node1" presStyleIdx="2" presStyleCnt="4" custScaleX="136926" custScaleY="116044" custLinFactNeighborX="-20256" custLinFactNeighborY="6330">
        <dgm:presLayoutVars>
          <dgm:chMax val="0"/>
          <dgm:chPref val="0"/>
          <dgm:bulletEnabled val="1"/>
        </dgm:presLayoutVars>
      </dgm:prSet>
      <dgm:spPr/>
      <dgm:t>
        <a:bodyPr/>
        <a:lstStyle/>
        <a:p>
          <a:endParaRPr lang="en-US"/>
        </a:p>
      </dgm:t>
    </dgm:pt>
    <dgm:pt modelId="{B5934219-20B1-8E42-8090-80553DE94AFC}" type="pres">
      <dgm:prSet presAssocID="{0AA0266B-CDD1-7749-8F32-A6DB2715B573}" presName="rect4" presStyleLbl="node1" presStyleIdx="3" presStyleCnt="4" custScaleX="139458" custScaleY="110981" custLinFactNeighborX="20256" custLinFactNeighborY="4431">
        <dgm:presLayoutVars>
          <dgm:chMax val="0"/>
          <dgm:chPref val="0"/>
          <dgm:bulletEnabled val="1"/>
        </dgm:presLayoutVars>
      </dgm:prSet>
      <dgm:spPr/>
      <dgm:t>
        <a:bodyPr/>
        <a:lstStyle/>
        <a:p>
          <a:endParaRPr lang="en-US"/>
        </a:p>
      </dgm:t>
    </dgm:pt>
  </dgm:ptLst>
  <dgm:cxnLst>
    <dgm:cxn modelId="{6840E2D1-D487-C740-A06B-EB3727625C4D}" type="presOf" srcId="{4395D7B2-6430-B74E-92D4-D30FF1BA625B}" destId="{B5934219-20B1-8E42-8090-80553DE94AFC}" srcOrd="0" destOrd="0" presId="urn:microsoft.com/office/officeart/2005/8/layout/matrix2"/>
    <dgm:cxn modelId="{7A18AA33-B849-A04F-8DF8-D66A1C5175F7}" srcId="{0AA0266B-CDD1-7749-8F32-A6DB2715B573}" destId="{049A29D2-ACE6-014D-9065-EA275F3C2434}" srcOrd="1" destOrd="0" parTransId="{EB161DEF-591E-A14D-83F3-379E98943581}" sibTransId="{3059CD3D-E291-524B-BEF0-FD99AFD70A6F}"/>
    <dgm:cxn modelId="{DAAEE7CB-2E91-AE49-A3E1-47B1F272FDB4}" type="presOf" srcId="{049A29D2-ACE6-014D-9065-EA275F3C2434}" destId="{501B5F00-B0B8-B04D-899C-A57394BC83B9}" srcOrd="0" destOrd="0" presId="urn:microsoft.com/office/officeart/2005/8/layout/matrix2"/>
    <dgm:cxn modelId="{234FD9C4-79FE-194D-9381-F3C46311AA41}" type="presOf" srcId="{0AA0266B-CDD1-7749-8F32-A6DB2715B573}" destId="{264756A4-B75B-0947-A84C-478F41A99C7B}" srcOrd="0" destOrd="0" presId="urn:microsoft.com/office/officeart/2005/8/layout/matrix2"/>
    <dgm:cxn modelId="{C63EB827-40DD-F54A-8394-E5D1B619ED8B}" srcId="{0AA0266B-CDD1-7749-8F32-A6DB2715B573}" destId="{4395D7B2-6430-B74E-92D4-D30FF1BA625B}" srcOrd="3" destOrd="0" parTransId="{1501019A-3514-4646-9EF3-4AC23ECE5845}" sibTransId="{71B268F8-E41F-AF4B-87AD-CB7CF0B96957}"/>
    <dgm:cxn modelId="{3F4273B2-B72F-1D4B-B403-24217CEAA9B8}" srcId="{0AA0266B-CDD1-7749-8F32-A6DB2715B573}" destId="{0BCCB7C7-6871-674A-B85D-8971C8B3B4E7}" srcOrd="2" destOrd="0" parTransId="{61415A7F-6710-614D-B50A-93E2D3DF5D88}" sibTransId="{45C97999-8E5E-B041-9E2F-AF17DC335221}"/>
    <dgm:cxn modelId="{7EBCEE6D-F5BF-4B4A-9B69-A35D4BFDBCDB}" type="presOf" srcId="{0BCCB7C7-6871-674A-B85D-8971C8B3B4E7}" destId="{F02CE4AF-986A-B246-8B51-88B946ABEF55}" srcOrd="0" destOrd="0" presId="urn:microsoft.com/office/officeart/2005/8/layout/matrix2"/>
    <dgm:cxn modelId="{46B68E94-E3AF-0048-A127-87D18EA5D0F2}" type="presOf" srcId="{6382F2A0-3827-A04E-9ABA-DE0072E98ED2}" destId="{53EDDEAB-5AD9-9B4C-BD73-121D4BC7777B}" srcOrd="0" destOrd="0" presId="urn:microsoft.com/office/officeart/2005/8/layout/matrix2"/>
    <dgm:cxn modelId="{E9602E2A-3DE1-DC4B-8F72-DB089A0DF364}" srcId="{0AA0266B-CDD1-7749-8F32-A6DB2715B573}" destId="{6382F2A0-3827-A04E-9ABA-DE0072E98ED2}" srcOrd="0" destOrd="0" parTransId="{BBA20017-DED2-544E-AED0-883EE1F9EFE2}" sibTransId="{A632CB9D-4E03-D644-9C2F-A3FE335E259A}"/>
    <dgm:cxn modelId="{3CE610C3-4BCD-C445-917A-07F3C0BC8BC9}" type="presParOf" srcId="{264756A4-B75B-0947-A84C-478F41A99C7B}" destId="{278A1DD7-4096-0A47-AC91-1FCE080093FF}" srcOrd="0" destOrd="0" presId="urn:microsoft.com/office/officeart/2005/8/layout/matrix2"/>
    <dgm:cxn modelId="{89B79159-44FE-4841-9C3F-0A18263E2570}" type="presParOf" srcId="{264756A4-B75B-0947-A84C-478F41A99C7B}" destId="{53EDDEAB-5AD9-9B4C-BD73-121D4BC7777B}" srcOrd="1" destOrd="0" presId="urn:microsoft.com/office/officeart/2005/8/layout/matrix2"/>
    <dgm:cxn modelId="{3FF14182-75E0-C74C-BF30-C34558131EEB}" type="presParOf" srcId="{264756A4-B75B-0947-A84C-478F41A99C7B}" destId="{501B5F00-B0B8-B04D-899C-A57394BC83B9}" srcOrd="2" destOrd="0" presId="urn:microsoft.com/office/officeart/2005/8/layout/matrix2"/>
    <dgm:cxn modelId="{A76F28D9-70AF-DC43-9E22-7EB3CA8A102F}" type="presParOf" srcId="{264756A4-B75B-0947-A84C-478F41A99C7B}" destId="{F02CE4AF-986A-B246-8B51-88B946ABEF55}" srcOrd="3" destOrd="0" presId="urn:microsoft.com/office/officeart/2005/8/layout/matrix2"/>
    <dgm:cxn modelId="{8D98F5D7-00A4-FA4A-A48D-7156BCA1528A}" type="presParOf" srcId="{264756A4-B75B-0947-A84C-478F41A99C7B}" destId="{B5934219-20B1-8E42-8090-80553DE94AFC}"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C06697-61D7-264D-82FE-4E9BCD7F52EA}" type="doc">
      <dgm:prSet loTypeId="urn:microsoft.com/office/officeart/2005/8/layout/radial6" loCatId="" qsTypeId="urn:microsoft.com/office/officeart/2005/8/quickstyle/3D2" qsCatId="3D" csTypeId="urn:microsoft.com/office/officeart/2005/8/colors/accent1_2" csCatId="accent1" phldr="1"/>
      <dgm:spPr/>
      <dgm:t>
        <a:bodyPr/>
        <a:lstStyle/>
        <a:p>
          <a:endParaRPr lang="en-US"/>
        </a:p>
      </dgm:t>
    </dgm:pt>
    <dgm:pt modelId="{8450A620-EE1F-4642-AAD8-62FB2BBCBBA3}">
      <dgm:prSet phldrT="[Text]"/>
      <dgm:spPr/>
      <dgm:t>
        <a:bodyPr/>
        <a:lstStyle/>
        <a:p>
          <a:r>
            <a:rPr lang="en-US" dirty="0" smtClean="0"/>
            <a:t>Challenges</a:t>
          </a:r>
          <a:endParaRPr lang="en-US" dirty="0"/>
        </a:p>
      </dgm:t>
    </dgm:pt>
    <dgm:pt modelId="{1C926B4E-B084-D349-811A-FB9AFD86A8D8}" type="parTrans" cxnId="{1CFD8608-0EFA-7549-BA93-26E62346DBE2}">
      <dgm:prSet/>
      <dgm:spPr/>
      <dgm:t>
        <a:bodyPr/>
        <a:lstStyle/>
        <a:p>
          <a:endParaRPr lang="en-US"/>
        </a:p>
      </dgm:t>
    </dgm:pt>
    <dgm:pt modelId="{E73901E5-BC9E-8147-8E59-D4E2AA161053}" type="sibTrans" cxnId="{1CFD8608-0EFA-7549-BA93-26E62346DBE2}">
      <dgm:prSet/>
      <dgm:spPr/>
      <dgm:t>
        <a:bodyPr/>
        <a:lstStyle/>
        <a:p>
          <a:endParaRPr lang="en-US"/>
        </a:p>
      </dgm:t>
    </dgm:pt>
    <dgm:pt modelId="{F9CD5642-5B95-3248-8BC2-193F5533B071}">
      <dgm:prSet phldrT="[Text]"/>
      <dgm:spPr/>
      <dgm:t>
        <a:bodyPr/>
        <a:lstStyle/>
        <a:p>
          <a:r>
            <a:rPr lang="en-US" dirty="0" smtClean="0"/>
            <a:t>Forecasting</a:t>
          </a:r>
          <a:endParaRPr lang="en-US" dirty="0"/>
        </a:p>
      </dgm:t>
    </dgm:pt>
    <dgm:pt modelId="{B8AABFE9-610C-0B4D-A28C-91B073225E0B}" type="parTrans" cxnId="{3C844AE4-9401-EB45-90A7-EE50AFF78618}">
      <dgm:prSet/>
      <dgm:spPr/>
      <dgm:t>
        <a:bodyPr/>
        <a:lstStyle/>
        <a:p>
          <a:endParaRPr lang="en-US"/>
        </a:p>
      </dgm:t>
    </dgm:pt>
    <dgm:pt modelId="{CEDB2CFC-A352-334E-98CF-E4DEFA27B1CD}" type="sibTrans" cxnId="{3C844AE4-9401-EB45-90A7-EE50AFF78618}">
      <dgm:prSet/>
      <dgm:spPr/>
      <dgm:t>
        <a:bodyPr/>
        <a:lstStyle/>
        <a:p>
          <a:endParaRPr lang="en-US"/>
        </a:p>
      </dgm:t>
    </dgm:pt>
    <dgm:pt modelId="{3F270DCD-1E1C-BD44-904B-60FF27A91379}">
      <dgm:prSet phldrT="[Text]"/>
      <dgm:spPr/>
      <dgm:t>
        <a:bodyPr/>
        <a:lstStyle/>
        <a:p>
          <a:r>
            <a:rPr lang="en-US" dirty="0" smtClean="0"/>
            <a:t>Key Influencers</a:t>
          </a:r>
          <a:endParaRPr lang="en-US" dirty="0"/>
        </a:p>
      </dgm:t>
    </dgm:pt>
    <dgm:pt modelId="{FE9F1E2F-8A37-2D4A-B194-02B6F4D6E1B2}" type="parTrans" cxnId="{3D947510-A5DC-574B-859F-9F311FFBA0BD}">
      <dgm:prSet/>
      <dgm:spPr/>
      <dgm:t>
        <a:bodyPr/>
        <a:lstStyle/>
        <a:p>
          <a:endParaRPr lang="en-US"/>
        </a:p>
      </dgm:t>
    </dgm:pt>
    <dgm:pt modelId="{2651B318-E15B-6140-926F-4E0ADFC08616}" type="sibTrans" cxnId="{3D947510-A5DC-574B-859F-9F311FFBA0BD}">
      <dgm:prSet/>
      <dgm:spPr/>
      <dgm:t>
        <a:bodyPr/>
        <a:lstStyle/>
        <a:p>
          <a:endParaRPr lang="en-US"/>
        </a:p>
      </dgm:t>
    </dgm:pt>
    <dgm:pt modelId="{D2C347FB-FC37-6F45-B309-4A4F362D99C4}">
      <dgm:prSet phldrT="[Text]"/>
      <dgm:spPr/>
      <dgm:t>
        <a:bodyPr/>
        <a:lstStyle/>
        <a:p>
          <a:r>
            <a:rPr lang="en-US" dirty="0" smtClean="0"/>
            <a:t>Trends</a:t>
          </a:r>
          <a:endParaRPr lang="en-US" dirty="0"/>
        </a:p>
      </dgm:t>
    </dgm:pt>
    <dgm:pt modelId="{DC50A582-FEDE-364C-90D4-B8811F89F214}" type="parTrans" cxnId="{6F637F86-D9AD-8742-8A84-9ADFFC8A05CB}">
      <dgm:prSet/>
      <dgm:spPr/>
      <dgm:t>
        <a:bodyPr/>
        <a:lstStyle/>
        <a:p>
          <a:endParaRPr lang="en-US"/>
        </a:p>
      </dgm:t>
    </dgm:pt>
    <dgm:pt modelId="{8112409F-DBA5-204D-818A-2EB042391669}" type="sibTrans" cxnId="{6F637F86-D9AD-8742-8A84-9ADFFC8A05CB}">
      <dgm:prSet/>
      <dgm:spPr/>
      <dgm:t>
        <a:bodyPr/>
        <a:lstStyle/>
        <a:p>
          <a:endParaRPr lang="en-US"/>
        </a:p>
      </dgm:t>
    </dgm:pt>
    <dgm:pt modelId="{5C5EC663-F411-7745-838B-F9BFBDDD231C}">
      <dgm:prSet phldrT="[Text]"/>
      <dgm:spPr/>
      <dgm:t>
        <a:bodyPr/>
        <a:lstStyle/>
        <a:p>
          <a:r>
            <a:rPr lang="en-US" dirty="0" smtClean="0"/>
            <a:t>Anomalies</a:t>
          </a:r>
          <a:endParaRPr lang="en-US" dirty="0"/>
        </a:p>
      </dgm:t>
    </dgm:pt>
    <dgm:pt modelId="{36F06624-0C66-F94F-8530-194C8358BBBB}" type="parTrans" cxnId="{2216A13E-760D-0349-865F-791E10E4F359}">
      <dgm:prSet/>
      <dgm:spPr/>
      <dgm:t>
        <a:bodyPr/>
        <a:lstStyle/>
        <a:p>
          <a:endParaRPr lang="en-US"/>
        </a:p>
      </dgm:t>
    </dgm:pt>
    <dgm:pt modelId="{09F3ACB3-184E-E64F-AA1E-B98306E0DEB1}" type="sibTrans" cxnId="{2216A13E-760D-0349-865F-791E10E4F359}">
      <dgm:prSet/>
      <dgm:spPr/>
      <dgm:t>
        <a:bodyPr/>
        <a:lstStyle/>
        <a:p>
          <a:endParaRPr lang="en-US"/>
        </a:p>
      </dgm:t>
    </dgm:pt>
    <dgm:pt modelId="{0F2F787E-1A88-A443-901B-4BF271052875}">
      <dgm:prSet/>
      <dgm:spPr/>
      <dgm:t>
        <a:bodyPr/>
        <a:lstStyle/>
        <a:p>
          <a:r>
            <a:rPr lang="en-US" dirty="0" smtClean="0"/>
            <a:t>Relationship</a:t>
          </a:r>
          <a:endParaRPr lang="en-US" dirty="0"/>
        </a:p>
      </dgm:t>
    </dgm:pt>
    <dgm:pt modelId="{63BA71BC-67EA-954B-B07A-A7A99C212A69}" type="parTrans" cxnId="{1A200113-C53B-6945-9420-656179AD6B55}">
      <dgm:prSet/>
      <dgm:spPr/>
      <dgm:t>
        <a:bodyPr/>
        <a:lstStyle/>
        <a:p>
          <a:endParaRPr lang="en-US"/>
        </a:p>
      </dgm:t>
    </dgm:pt>
    <dgm:pt modelId="{D06910BF-359F-4A42-9E1D-323BEDBCAC5F}" type="sibTrans" cxnId="{1A200113-C53B-6945-9420-656179AD6B55}">
      <dgm:prSet/>
      <dgm:spPr/>
      <dgm:t>
        <a:bodyPr/>
        <a:lstStyle/>
        <a:p>
          <a:endParaRPr lang="en-US"/>
        </a:p>
      </dgm:t>
    </dgm:pt>
    <dgm:pt modelId="{F349AE54-F20D-E54C-A9F3-AF60BD22C3CD}" type="pres">
      <dgm:prSet presAssocID="{45C06697-61D7-264D-82FE-4E9BCD7F52EA}" presName="Name0" presStyleCnt="0">
        <dgm:presLayoutVars>
          <dgm:chMax val="1"/>
          <dgm:dir/>
          <dgm:animLvl val="ctr"/>
          <dgm:resizeHandles val="exact"/>
        </dgm:presLayoutVars>
      </dgm:prSet>
      <dgm:spPr/>
    </dgm:pt>
    <dgm:pt modelId="{398F66EE-7474-914B-98D3-098600E6BD5D}" type="pres">
      <dgm:prSet presAssocID="{8450A620-EE1F-4642-AAD8-62FB2BBCBBA3}" presName="centerShape" presStyleLbl="node0" presStyleIdx="0" presStyleCnt="1"/>
      <dgm:spPr/>
    </dgm:pt>
    <dgm:pt modelId="{54D83F48-CB66-8346-A3EE-398F262CFFC2}" type="pres">
      <dgm:prSet presAssocID="{F9CD5642-5B95-3248-8BC2-193F5533B071}" presName="node" presStyleLbl="node1" presStyleIdx="0" presStyleCnt="5">
        <dgm:presLayoutVars>
          <dgm:bulletEnabled val="1"/>
        </dgm:presLayoutVars>
      </dgm:prSet>
      <dgm:spPr/>
    </dgm:pt>
    <dgm:pt modelId="{69DB247A-790D-904C-A94E-DBD48DB2C694}" type="pres">
      <dgm:prSet presAssocID="{F9CD5642-5B95-3248-8BC2-193F5533B071}" presName="dummy" presStyleCnt="0"/>
      <dgm:spPr/>
    </dgm:pt>
    <dgm:pt modelId="{6A874948-CE01-3943-A71D-0AA72E7F6BE5}" type="pres">
      <dgm:prSet presAssocID="{CEDB2CFC-A352-334E-98CF-E4DEFA27B1CD}" presName="sibTrans" presStyleLbl="sibTrans2D1" presStyleIdx="0" presStyleCnt="5"/>
      <dgm:spPr/>
    </dgm:pt>
    <dgm:pt modelId="{A18E1B34-622C-734A-9EA9-8F048CB0A3B0}" type="pres">
      <dgm:prSet presAssocID="{3F270DCD-1E1C-BD44-904B-60FF27A91379}" presName="node" presStyleLbl="node1" presStyleIdx="1" presStyleCnt="5">
        <dgm:presLayoutVars>
          <dgm:bulletEnabled val="1"/>
        </dgm:presLayoutVars>
      </dgm:prSet>
      <dgm:spPr/>
      <dgm:t>
        <a:bodyPr/>
        <a:lstStyle/>
        <a:p>
          <a:endParaRPr lang="en-US"/>
        </a:p>
      </dgm:t>
    </dgm:pt>
    <dgm:pt modelId="{78176585-2263-1D46-AA52-96AB335D3D6D}" type="pres">
      <dgm:prSet presAssocID="{3F270DCD-1E1C-BD44-904B-60FF27A91379}" presName="dummy" presStyleCnt="0"/>
      <dgm:spPr/>
    </dgm:pt>
    <dgm:pt modelId="{5FE7069E-9391-954D-876A-B14C50B0ADE8}" type="pres">
      <dgm:prSet presAssocID="{2651B318-E15B-6140-926F-4E0ADFC08616}" presName="sibTrans" presStyleLbl="sibTrans2D1" presStyleIdx="1" presStyleCnt="5"/>
      <dgm:spPr/>
    </dgm:pt>
    <dgm:pt modelId="{A1D0CA43-09D7-714C-AB86-48C10DFCAC90}" type="pres">
      <dgm:prSet presAssocID="{D2C347FB-FC37-6F45-B309-4A4F362D99C4}" presName="node" presStyleLbl="node1" presStyleIdx="2" presStyleCnt="5">
        <dgm:presLayoutVars>
          <dgm:bulletEnabled val="1"/>
        </dgm:presLayoutVars>
      </dgm:prSet>
      <dgm:spPr/>
    </dgm:pt>
    <dgm:pt modelId="{2B446516-E4C7-174F-8ED1-E7F5310C710E}" type="pres">
      <dgm:prSet presAssocID="{D2C347FB-FC37-6F45-B309-4A4F362D99C4}" presName="dummy" presStyleCnt="0"/>
      <dgm:spPr/>
    </dgm:pt>
    <dgm:pt modelId="{9217C02C-4A79-6348-AF2F-9B7CB4D614F5}" type="pres">
      <dgm:prSet presAssocID="{8112409F-DBA5-204D-818A-2EB042391669}" presName="sibTrans" presStyleLbl="sibTrans2D1" presStyleIdx="2" presStyleCnt="5"/>
      <dgm:spPr/>
    </dgm:pt>
    <dgm:pt modelId="{EC80A49B-E50D-4243-9733-6AC2E74B4AE1}" type="pres">
      <dgm:prSet presAssocID="{0F2F787E-1A88-A443-901B-4BF271052875}" presName="node" presStyleLbl="node1" presStyleIdx="3" presStyleCnt="5">
        <dgm:presLayoutVars>
          <dgm:bulletEnabled val="1"/>
        </dgm:presLayoutVars>
      </dgm:prSet>
      <dgm:spPr/>
      <dgm:t>
        <a:bodyPr/>
        <a:lstStyle/>
        <a:p>
          <a:endParaRPr lang="en-US"/>
        </a:p>
      </dgm:t>
    </dgm:pt>
    <dgm:pt modelId="{0119A896-13C0-B341-85F2-3D8DA8BEB070}" type="pres">
      <dgm:prSet presAssocID="{0F2F787E-1A88-A443-901B-4BF271052875}" presName="dummy" presStyleCnt="0"/>
      <dgm:spPr/>
    </dgm:pt>
    <dgm:pt modelId="{A54BFF80-2CA7-3D43-BE75-4CE07F12CDAF}" type="pres">
      <dgm:prSet presAssocID="{D06910BF-359F-4A42-9E1D-323BEDBCAC5F}" presName="sibTrans" presStyleLbl="sibTrans2D1" presStyleIdx="3" presStyleCnt="5"/>
      <dgm:spPr/>
    </dgm:pt>
    <dgm:pt modelId="{0AB75FF5-3978-FF4D-B1DA-091E9EB84668}" type="pres">
      <dgm:prSet presAssocID="{5C5EC663-F411-7745-838B-F9BFBDDD231C}" presName="node" presStyleLbl="node1" presStyleIdx="4" presStyleCnt="5">
        <dgm:presLayoutVars>
          <dgm:bulletEnabled val="1"/>
        </dgm:presLayoutVars>
      </dgm:prSet>
      <dgm:spPr/>
    </dgm:pt>
    <dgm:pt modelId="{40D60068-08F9-B745-A775-8E7C6DA343BB}" type="pres">
      <dgm:prSet presAssocID="{5C5EC663-F411-7745-838B-F9BFBDDD231C}" presName="dummy" presStyleCnt="0"/>
      <dgm:spPr/>
    </dgm:pt>
    <dgm:pt modelId="{0B8153D9-850C-3F4D-BE9B-978A933DB093}" type="pres">
      <dgm:prSet presAssocID="{09F3ACB3-184E-E64F-AA1E-B98306E0DEB1}" presName="sibTrans" presStyleLbl="sibTrans2D1" presStyleIdx="4" presStyleCnt="5"/>
      <dgm:spPr/>
    </dgm:pt>
  </dgm:ptLst>
  <dgm:cxnLst>
    <dgm:cxn modelId="{32AA0A81-BD2F-AC4F-B39E-F6FD2A6B162A}" type="presOf" srcId="{2651B318-E15B-6140-926F-4E0ADFC08616}" destId="{5FE7069E-9391-954D-876A-B14C50B0ADE8}" srcOrd="0" destOrd="0" presId="urn:microsoft.com/office/officeart/2005/8/layout/radial6"/>
    <dgm:cxn modelId="{1B984431-0C47-4D41-A43A-AF0BFEFB75EA}" type="presOf" srcId="{8450A620-EE1F-4642-AAD8-62FB2BBCBBA3}" destId="{398F66EE-7474-914B-98D3-098600E6BD5D}" srcOrd="0" destOrd="0" presId="urn:microsoft.com/office/officeart/2005/8/layout/radial6"/>
    <dgm:cxn modelId="{1CFD8608-0EFA-7549-BA93-26E62346DBE2}" srcId="{45C06697-61D7-264D-82FE-4E9BCD7F52EA}" destId="{8450A620-EE1F-4642-AAD8-62FB2BBCBBA3}" srcOrd="0" destOrd="0" parTransId="{1C926B4E-B084-D349-811A-FB9AFD86A8D8}" sibTransId="{E73901E5-BC9E-8147-8E59-D4E2AA161053}"/>
    <dgm:cxn modelId="{3D947510-A5DC-574B-859F-9F311FFBA0BD}" srcId="{8450A620-EE1F-4642-AAD8-62FB2BBCBBA3}" destId="{3F270DCD-1E1C-BD44-904B-60FF27A91379}" srcOrd="1" destOrd="0" parTransId="{FE9F1E2F-8A37-2D4A-B194-02B6F4D6E1B2}" sibTransId="{2651B318-E15B-6140-926F-4E0ADFC08616}"/>
    <dgm:cxn modelId="{E1FF89D8-D125-2B4D-841E-E22DACFA4FD0}" type="presOf" srcId="{F9CD5642-5B95-3248-8BC2-193F5533B071}" destId="{54D83F48-CB66-8346-A3EE-398F262CFFC2}" srcOrd="0" destOrd="0" presId="urn:microsoft.com/office/officeart/2005/8/layout/radial6"/>
    <dgm:cxn modelId="{1A200113-C53B-6945-9420-656179AD6B55}" srcId="{8450A620-EE1F-4642-AAD8-62FB2BBCBBA3}" destId="{0F2F787E-1A88-A443-901B-4BF271052875}" srcOrd="3" destOrd="0" parTransId="{63BA71BC-67EA-954B-B07A-A7A99C212A69}" sibTransId="{D06910BF-359F-4A42-9E1D-323BEDBCAC5F}"/>
    <dgm:cxn modelId="{BF14B446-FCAE-CF48-8B07-EFA830E17342}" type="presOf" srcId="{5C5EC663-F411-7745-838B-F9BFBDDD231C}" destId="{0AB75FF5-3978-FF4D-B1DA-091E9EB84668}" srcOrd="0" destOrd="0" presId="urn:microsoft.com/office/officeart/2005/8/layout/radial6"/>
    <dgm:cxn modelId="{982F4A28-DCB8-2B43-B391-F59B87FB81F1}" type="presOf" srcId="{0F2F787E-1A88-A443-901B-4BF271052875}" destId="{EC80A49B-E50D-4243-9733-6AC2E74B4AE1}" srcOrd="0" destOrd="0" presId="urn:microsoft.com/office/officeart/2005/8/layout/radial6"/>
    <dgm:cxn modelId="{3167C5E4-B569-C846-BBC0-B8061388368D}" type="presOf" srcId="{D06910BF-359F-4A42-9E1D-323BEDBCAC5F}" destId="{A54BFF80-2CA7-3D43-BE75-4CE07F12CDAF}" srcOrd="0" destOrd="0" presId="urn:microsoft.com/office/officeart/2005/8/layout/radial6"/>
    <dgm:cxn modelId="{947BEF50-CBF9-DC48-ABE5-10B59622C20F}" type="presOf" srcId="{CEDB2CFC-A352-334E-98CF-E4DEFA27B1CD}" destId="{6A874948-CE01-3943-A71D-0AA72E7F6BE5}" srcOrd="0" destOrd="0" presId="urn:microsoft.com/office/officeart/2005/8/layout/radial6"/>
    <dgm:cxn modelId="{2216A13E-760D-0349-865F-791E10E4F359}" srcId="{8450A620-EE1F-4642-AAD8-62FB2BBCBBA3}" destId="{5C5EC663-F411-7745-838B-F9BFBDDD231C}" srcOrd="4" destOrd="0" parTransId="{36F06624-0C66-F94F-8530-194C8358BBBB}" sibTransId="{09F3ACB3-184E-E64F-AA1E-B98306E0DEB1}"/>
    <dgm:cxn modelId="{F474DA13-C7DD-DF42-AA24-12DCC4BCC903}" type="presOf" srcId="{45C06697-61D7-264D-82FE-4E9BCD7F52EA}" destId="{F349AE54-F20D-E54C-A9F3-AF60BD22C3CD}" srcOrd="0" destOrd="0" presId="urn:microsoft.com/office/officeart/2005/8/layout/radial6"/>
    <dgm:cxn modelId="{5B8ADC58-E525-7A43-A18A-4B5F1DC2235B}" type="presOf" srcId="{3F270DCD-1E1C-BD44-904B-60FF27A91379}" destId="{A18E1B34-622C-734A-9EA9-8F048CB0A3B0}" srcOrd="0" destOrd="0" presId="urn:microsoft.com/office/officeart/2005/8/layout/radial6"/>
    <dgm:cxn modelId="{6F637F86-D9AD-8742-8A84-9ADFFC8A05CB}" srcId="{8450A620-EE1F-4642-AAD8-62FB2BBCBBA3}" destId="{D2C347FB-FC37-6F45-B309-4A4F362D99C4}" srcOrd="2" destOrd="0" parTransId="{DC50A582-FEDE-364C-90D4-B8811F89F214}" sibTransId="{8112409F-DBA5-204D-818A-2EB042391669}"/>
    <dgm:cxn modelId="{E3616C58-4C85-7545-ADDD-D019E7A2EDD5}" type="presOf" srcId="{D2C347FB-FC37-6F45-B309-4A4F362D99C4}" destId="{A1D0CA43-09D7-714C-AB86-48C10DFCAC90}" srcOrd="0" destOrd="0" presId="urn:microsoft.com/office/officeart/2005/8/layout/radial6"/>
    <dgm:cxn modelId="{0D553019-7C5F-4544-9CF3-D04D8C2EF4EF}" type="presOf" srcId="{09F3ACB3-184E-E64F-AA1E-B98306E0DEB1}" destId="{0B8153D9-850C-3F4D-BE9B-978A933DB093}" srcOrd="0" destOrd="0" presId="urn:microsoft.com/office/officeart/2005/8/layout/radial6"/>
    <dgm:cxn modelId="{AB517571-AC33-5442-ADEF-A36E6547200D}" type="presOf" srcId="{8112409F-DBA5-204D-818A-2EB042391669}" destId="{9217C02C-4A79-6348-AF2F-9B7CB4D614F5}" srcOrd="0" destOrd="0" presId="urn:microsoft.com/office/officeart/2005/8/layout/radial6"/>
    <dgm:cxn modelId="{3C844AE4-9401-EB45-90A7-EE50AFF78618}" srcId="{8450A620-EE1F-4642-AAD8-62FB2BBCBBA3}" destId="{F9CD5642-5B95-3248-8BC2-193F5533B071}" srcOrd="0" destOrd="0" parTransId="{B8AABFE9-610C-0B4D-A28C-91B073225E0B}" sibTransId="{CEDB2CFC-A352-334E-98CF-E4DEFA27B1CD}"/>
    <dgm:cxn modelId="{11696395-0A49-1B48-BA28-43AB408F824B}" type="presParOf" srcId="{F349AE54-F20D-E54C-A9F3-AF60BD22C3CD}" destId="{398F66EE-7474-914B-98D3-098600E6BD5D}" srcOrd="0" destOrd="0" presId="urn:microsoft.com/office/officeart/2005/8/layout/radial6"/>
    <dgm:cxn modelId="{1890252D-0A51-D24B-BDAA-C84821D667FB}" type="presParOf" srcId="{F349AE54-F20D-E54C-A9F3-AF60BD22C3CD}" destId="{54D83F48-CB66-8346-A3EE-398F262CFFC2}" srcOrd="1" destOrd="0" presId="urn:microsoft.com/office/officeart/2005/8/layout/radial6"/>
    <dgm:cxn modelId="{766A4D0E-86B0-F041-8E83-2E716C42C142}" type="presParOf" srcId="{F349AE54-F20D-E54C-A9F3-AF60BD22C3CD}" destId="{69DB247A-790D-904C-A94E-DBD48DB2C694}" srcOrd="2" destOrd="0" presId="urn:microsoft.com/office/officeart/2005/8/layout/radial6"/>
    <dgm:cxn modelId="{8AD009EB-9D65-144A-8BEC-A91810B733D6}" type="presParOf" srcId="{F349AE54-F20D-E54C-A9F3-AF60BD22C3CD}" destId="{6A874948-CE01-3943-A71D-0AA72E7F6BE5}" srcOrd="3" destOrd="0" presId="urn:microsoft.com/office/officeart/2005/8/layout/radial6"/>
    <dgm:cxn modelId="{F7C1D787-87C0-4A4F-B914-5B00F517E729}" type="presParOf" srcId="{F349AE54-F20D-E54C-A9F3-AF60BD22C3CD}" destId="{A18E1B34-622C-734A-9EA9-8F048CB0A3B0}" srcOrd="4" destOrd="0" presId="urn:microsoft.com/office/officeart/2005/8/layout/radial6"/>
    <dgm:cxn modelId="{B5C22281-B5B9-E341-B001-8A28D18A9CF8}" type="presParOf" srcId="{F349AE54-F20D-E54C-A9F3-AF60BD22C3CD}" destId="{78176585-2263-1D46-AA52-96AB335D3D6D}" srcOrd="5" destOrd="0" presId="urn:microsoft.com/office/officeart/2005/8/layout/radial6"/>
    <dgm:cxn modelId="{D2775784-22A4-554A-8261-FCC8C4F2838A}" type="presParOf" srcId="{F349AE54-F20D-E54C-A9F3-AF60BD22C3CD}" destId="{5FE7069E-9391-954D-876A-B14C50B0ADE8}" srcOrd="6" destOrd="0" presId="urn:microsoft.com/office/officeart/2005/8/layout/radial6"/>
    <dgm:cxn modelId="{32797284-845A-734F-BBB7-8B6C8443875C}" type="presParOf" srcId="{F349AE54-F20D-E54C-A9F3-AF60BD22C3CD}" destId="{A1D0CA43-09D7-714C-AB86-48C10DFCAC90}" srcOrd="7" destOrd="0" presId="urn:microsoft.com/office/officeart/2005/8/layout/radial6"/>
    <dgm:cxn modelId="{C4954F4E-AD8D-F64F-AE6F-831BB92AF5C4}" type="presParOf" srcId="{F349AE54-F20D-E54C-A9F3-AF60BD22C3CD}" destId="{2B446516-E4C7-174F-8ED1-E7F5310C710E}" srcOrd="8" destOrd="0" presId="urn:microsoft.com/office/officeart/2005/8/layout/radial6"/>
    <dgm:cxn modelId="{26C242A9-547E-D54D-9CBD-015EAB969D13}" type="presParOf" srcId="{F349AE54-F20D-E54C-A9F3-AF60BD22C3CD}" destId="{9217C02C-4A79-6348-AF2F-9B7CB4D614F5}" srcOrd="9" destOrd="0" presId="urn:microsoft.com/office/officeart/2005/8/layout/radial6"/>
    <dgm:cxn modelId="{F99A17E9-A562-C24D-B4D0-43F1AADA3135}" type="presParOf" srcId="{F349AE54-F20D-E54C-A9F3-AF60BD22C3CD}" destId="{EC80A49B-E50D-4243-9733-6AC2E74B4AE1}" srcOrd="10" destOrd="0" presId="urn:microsoft.com/office/officeart/2005/8/layout/radial6"/>
    <dgm:cxn modelId="{B346F8D8-CE17-7D4B-A19F-0042C774A19F}" type="presParOf" srcId="{F349AE54-F20D-E54C-A9F3-AF60BD22C3CD}" destId="{0119A896-13C0-B341-85F2-3D8DA8BEB070}" srcOrd="11" destOrd="0" presId="urn:microsoft.com/office/officeart/2005/8/layout/radial6"/>
    <dgm:cxn modelId="{BDEC28AE-BB0B-B649-B532-A31F788077E3}" type="presParOf" srcId="{F349AE54-F20D-E54C-A9F3-AF60BD22C3CD}" destId="{A54BFF80-2CA7-3D43-BE75-4CE07F12CDAF}" srcOrd="12" destOrd="0" presId="urn:microsoft.com/office/officeart/2005/8/layout/radial6"/>
    <dgm:cxn modelId="{F5E9E3BE-D484-AF48-8627-31B7B9AE7833}" type="presParOf" srcId="{F349AE54-F20D-E54C-A9F3-AF60BD22C3CD}" destId="{0AB75FF5-3978-FF4D-B1DA-091E9EB84668}" srcOrd="13" destOrd="0" presId="urn:microsoft.com/office/officeart/2005/8/layout/radial6"/>
    <dgm:cxn modelId="{8EA4845A-DA52-A847-BC21-04FE7CC124F6}" type="presParOf" srcId="{F349AE54-F20D-E54C-A9F3-AF60BD22C3CD}" destId="{40D60068-08F9-B745-A775-8E7C6DA343BB}" srcOrd="14" destOrd="0" presId="urn:microsoft.com/office/officeart/2005/8/layout/radial6"/>
    <dgm:cxn modelId="{C09C1636-D938-B14E-9203-88E1C37CE47D}" type="presParOf" srcId="{F349AE54-F20D-E54C-A9F3-AF60BD22C3CD}" destId="{0B8153D9-850C-3F4D-BE9B-978A933DB093}"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092341-249E-3043-B29F-8D3BB0B34673}" type="doc">
      <dgm:prSet loTypeId="urn:microsoft.com/office/officeart/2008/layout/VerticalCurvedList" loCatId="" qsTypeId="urn:microsoft.com/office/officeart/2005/8/quickstyle/3D3" qsCatId="3D" csTypeId="urn:microsoft.com/office/officeart/2005/8/colors/accent1_2" csCatId="accent1" phldr="1"/>
      <dgm:spPr/>
      <dgm:t>
        <a:bodyPr/>
        <a:lstStyle/>
        <a:p>
          <a:endParaRPr lang="en-US"/>
        </a:p>
      </dgm:t>
    </dgm:pt>
    <dgm:pt modelId="{8C0260D1-DDB0-004F-A12D-F57A008543C2}">
      <dgm:prSet phldrT="[Text]" custT="1"/>
      <dgm:spPr/>
      <dgm:t>
        <a:bodyPr/>
        <a:lstStyle/>
        <a:p>
          <a:r>
            <a:rPr lang="en-US" sz="1600" dirty="0" smtClean="0"/>
            <a:t>Increased business interest</a:t>
          </a:r>
          <a:endParaRPr lang="en-US" sz="1600" dirty="0"/>
        </a:p>
      </dgm:t>
    </dgm:pt>
    <dgm:pt modelId="{943AD909-7B2A-2F49-BF96-72B6DD8CAEF1}" type="parTrans" cxnId="{E3D77D6E-55E6-264B-BEED-7DAF1536BA30}">
      <dgm:prSet/>
      <dgm:spPr/>
      <dgm:t>
        <a:bodyPr/>
        <a:lstStyle/>
        <a:p>
          <a:endParaRPr lang="en-US"/>
        </a:p>
      </dgm:t>
    </dgm:pt>
    <dgm:pt modelId="{736EDE4D-1535-4141-BC6F-72239AFB9EED}" type="sibTrans" cxnId="{E3D77D6E-55E6-264B-BEED-7DAF1536BA30}">
      <dgm:prSet/>
      <dgm:spPr/>
      <dgm:t>
        <a:bodyPr/>
        <a:lstStyle/>
        <a:p>
          <a:endParaRPr lang="en-US"/>
        </a:p>
      </dgm:t>
    </dgm:pt>
    <dgm:pt modelId="{CEA9690F-DD16-544A-92FA-92DE8515ED29}">
      <dgm:prSet phldrT="[Text]"/>
      <dgm:spPr/>
      <dgm:t>
        <a:bodyPr/>
        <a:lstStyle/>
        <a:p>
          <a:r>
            <a:rPr lang="en-US" dirty="0" smtClean="0"/>
            <a:t>Increase data value (e.g., Big data)</a:t>
          </a:r>
          <a:endParaRPr lang="en-US" dirty="0"/>
        </a:p>
      </dgm:t>
    </dgm:pt>
    <dgm:pt modelId="{2C9A8E52-B967-864D-8543-D0B6488755C3}" type="parTrans" cxnId="{41E4BB2D-F92A-2E4A-A909-188E02FF1AA3}">
      <dgm:prSet/>
      <dgm:spPr/>
      <dgm:t>
        <a:bodyPr/>
        <a:lstStyle/>
        <a:p>
          <a:endParaRPr lang="en-US"/>
        </a:p>
      </dgm:t>
    </dgm:pt>
    <dgm:pt modelId="{A995E230-49B7-1E4F-AA8C-64A20BABC677}" type="sibTrans" cxnId="{41E4BB2D-F92A-2E4A-A909-188E02FF1AA3}">
      <dgm:prSet/>
      <dgm:spPr/>
      <dgm:t>
        <a:bodyPr/>
        <a:lstStyle/>
        <a:p>
          <a:endParaRPr lang="en-US"/>
        </a:p>
      </dgm:t>
    </dgm:pt>
    <dgm:pt modelId="{3CF2F968-F5DF-6748-8F71-D03DC481FD15}">
      <dgm:prSet phldrT="[Text]"/>
      <dgm:spPr/>
      <dgm:t>
        <a:bodyPr/>
        <a:lstStyle/>
        <a:p>
          <a:r>
            <a:rPr lang="en-US" dirty="0" smtClean="0"/>
            <a:t>Increasing technology performance</a:t>
          </a:r>
          <a:endParaRPr lang="en-US" dirty="0"/>
        </a:p>
      </dgm:t>
    </dgm:pt>
    <dgm:pt modelId="{92372D8A-82E7-3E48-8194-8E25A19D5D68}" type="parTrans" cxnId="{87C59BCB-9ED0-2640-8473-389294B8445D}">
      <dgm:prSet/>
      <dgm:spPr/>
      <dgm:t>
        <a:bodyPr/>
        <a:lstStyle/>
        <a:p>
          <a:endParaRPr lang="en-US"/>
        </a:p>
      </dgm:t>
    </dgm:pt>
    <dgm:pt modelId="{EB75ED91-6CE5-2D47-8194-D9C7C3316703}" type="sibTrans" cxnId="{87C59BCB-9ED0-2640-8473-389294B8445D}">
      <dgm:prSet/>
      <dgm:spPr/>
      <dgm:t>
        <a:bodyPr/>
        <a:lstStyle/>
        <a:p>
          <a:endParaRPr lang="en-US"/>
        </a:p>
      </dgm:t>
    </dgm:pt>
    <dgm:pt modelId="{F8AABED7-9D31-934E-A60D-8D41BF44AAB2}">
      <dgm:prSet phldrT="[Text]" custT="1"/>
      <dgm:spPr/>
      <dgm:t>
        <a:bodyPr/>
        <a:lstStyle/>
        <a:p>
          <a:r>
            <a:rPr lang="en-US" sz="1600" dirty="0" smtClean="0"/>
            <a:t>Now that BI users know what happened, they are asking why and what’s likely to happen next</a:t>
          </a:r>
          <a:endParaRPr lang="en-US" sz="1600" dirty="0"/>
        </a:p>
      </dgm:t>
    </dgm:pt>
    <dgm:pt modelId="{96363868-14DA-304F-B9A9-EFCAD5D4E61D}" type="parTrans" cxnId="{3E2BACD8-8634-4A4F-8FA7-93C9703921CF}">
      <dgm:prSet/>
      <dgm:spPr/>
      <dgm:t>
        <a:bodyPr/>
        <a:lstStyle/>
        <a:p>
          <a:endParaRPr lang="en-US"/>
        </a:p>
      </dgm:t>
    </dgm:pt>
    <dgm:pt modelId="{45CC50F1-CD83-4C4B-AE85-8A2ECCF9E2B8}" type="sibTrans" cxnId="{3E2BACD8-8634-4A4F-8FA7-93C9703921CF}">
      <dgm:prSet/>
      <dgm:spPr/>
      <dgm:t>
        <a:bodyPr/>
        <a:lstStyle/>
        <a:p>
          <a:endParaRPr lang="en-US"/>
        </a:p>
      </dgm:t>
    </dgm:pt>
    <dgm:pt modelId="{FFD3A8B1-AAB8-7449-8769-0E9F194AA7D6}">
      <dgm:prSet phldrT="[Text]" custT="1"/>
      <dgm:spPr/>
      <dgm:t>
        <a:bodyPr/>
        <a:lstStyle/>
        <a:p>
          <a:r>
            <a:rPr lang="en-US" sz="1600" dirty="0" smtClean="0"/>
            <a:t> Explosive demand from sales, marketing, and call center analysis, fraud and government intelligence/security agencies</a:t>
          </a:r>
        </a:p>
        <a:p>
          <a:endParaRPr lang="en-US" sz="1600" dirty="0"/>
        </a:p>
      </dgm:t>
    </dgm:pt>
    <dgm:pt modelId="{9C769252-0CB1-9347-8621-E049054F0B94}" type="parTrans" cxnId="{9B7FBEDD-E3F6-4247-A31A-4A7F9EC5ABE4}">
      <dgm:prSet/>
      <dgm:spPr/>
      <dgm:t>
        <a:bodyPr/>
        <a:lstStyle/>
        <a:p>
          <a:endParaRPr lang="en-US"/>
        </a:p>
      </dgm:t>
    </dgm:pt>
    <dgm:pt modelId="{3BA34677-B00F-0F45-9824-E39A27DD872E}" type="sibTrans" cxnId="{9B7FBEDD-E3F6-4247-A31A-4A7F9EC5ABE4}">
      <dgm:prSet/>
      <dgm:spPr/>
      <dgm:t>
        <a:bodyPr/>
        <a:lstStyle/>
        <a:p>
          <a:endParaRPr lang="en-US"/>
        </a:p>
      </dgm:t>
    </dgm:pt>
    <dgm:pt modelId="{C4FD1F3C-4C40-F14E-9EFF-A4D0BCEDBC87}">
      <dgm:prSet phldrT="[Text]"/>
      <dgm:spPr/>
      <dgm:t>
        <a:bodyPr/>
        <a:lstStyle/>
        <a:p>
          <a:r>
            <a:rPr lang="en-US" dirty="0" smtClean="0"/>
            <a:t>Exploding data volume</a:t>
          </a:r>
          <a:endParaRPr lang="en-US" dirty="0"/>
        </a:p>
      </dgm:t>
    </dgm:pt>
    <dgm:pt modelId="{EDB1470D-8BE1-1848-BF71-B9451A45A975}" type="parTrans" cxnId="{32AE48C4-40F7-2E45-A0BE-32615DC20C51}">
      <dgm:prSet/>
      <dgm:spPr/>
      <dgm:t>
        <a:bodyPr/>
        <a:lstStyle/>
        <a:p>
          <a:endParaRPr lang="en-US"/>
        </a:p>
      </dgm:t>
    </dgm:pt>
    <dgm:pt modelId="{77FB607F-F4F3-B946-A6DB-271607B04F17}" type="sibTrans" cxnId="{32AE48C4-40F7-2E45-A0BE-32615DC20C51}">
      <dgm:prSet/>
      <dgm:spPr/>
      <dgm:t>
        <a:bodyPr/>
        <a:lstStyle/>
        <a:p>
          <a:endParaRPr lang="en-US"/>
        </a:p>
      </dgm:t>
    </dgm:pt>
    <dgm:pt modelId="{2B846E84-3AD5-8642-BC0D-9E3A12898C66}">
      <dgm:prSet phldrT="[Text]"/>
      <dgm:spPr/>
      <dgm:t>
        <a:bodyPr/>
        <a:lstStyle/>
        <a:p>
          <a:r>
            <a:rPr lang="en-US" dirty="0" smtClean="0"/>
            <a:t>Expanding data varieties</a:t>
          </a:r>
          <a:endParaRPr lang="en-US" dirty="0"/>
        </a:p>
      </dgm:t>
    </dgm:pt>
    <dgm:pt modelId="{D04DFEEE-54DC-BD4F-8EEC-A9FE4682655E}" type="parTrans" cxnId="{7861B6B2-1F13-0343-9F91-6D570C454010}">
      <dgm:prSet/>
      <dgm:spPr/>
      <dgm:t>
        <a:bodyPr/>
        <a:lstStyle/>
        <a:p>
          <a:endParaRPr lang="en-US"/>
        </a:p>
      </dgm:t>
    </dgm:pt>
    <dgm:pt modelId="{5F0FF100-C5FE-0444-B0FD-0685FBC28DDE}" type="sibTrans" cxnId="{7861B6B2-1F13-0343-9F91-6D570C454010}">
      <dgm:prSet/>
      <dgm:spPr/>
      <dgm:t>
        <a:bodyPr/>
        <a:lstStyle/>
        <a:p>
          <a:endParaRPr lang="en-US"/>
        </a:p>
      </dgm:t>
    </dgm:pt>
    <dgm:pt modelId="{386BC5AC-9F73-F141-A928-714B71F4CA1C}">
      <dgm:prSet phldrT="[Text]"/>
      <dgm:spPr/>
      <dgm:t>
        <a:bodyPr/>
        <a:lstStyle/>
        <a:p>
          <a:r>
            <a:rPr lang="en-US" dirty="0" smtClean="0"/>
            <a:t>Parallel processing, faster CPUs, and in-memory technologies reduce time and cost of data processing</a:t>
          </a:r>
        </a:p>
        <a:p>
          <a:endParaRPr lang="en-US" dirty="0"/>
        </a:p>
      </dgm:t>
    </dgm:pt>
    <dgm:pt modelId="{9D1DE08A-316F-2F44-934D-747853C372F3}" type="parTrans" cxnId="{1AC3D746-9B8B-BA46-959E-60BD0794F847}">
      <dgm:prSet/>
      <dgm:spPr/>
      <dgm:t>
        <a:bodyPr/>
        <a:lstStyle/>
        <a:p>
          <a:endParaRPr lang="en-US"/>
        </a:p>
      </dgm:t>
    </dgm:pt>
    <dgm:pt modelId="{9C0EAF90-6ED5-5E4A-A535-3F0DA9DAB835}" type="sibTrans" cxnId="{1AC3D746-9B8B-BA46-959E-60BD0794F847}">
      <dgm:prSet/>
      <dgm:spPr/>
      <dgm:t>
        <a:bodyPr/>
        <a:lstStyle/>
        <a:p>
          <a:endParaRPr lang="en-US"/>
        </a:p>
      </dgm:t>
    </dgm:pt>
    <dgm:pt modelId="{3FE48E1A-09B9-7B4D-B687-34D7637ED944}" type="pres">
      <dgm:prSet presAssocID="{7C092341-249E-3043-B29F-8D3BB0B34673}" presName="Name0" presStyleCnt="0">
        <dgm:presLayoutVars>
          <dgm:chMax val="7"/>
          <dgm:chPref val="7"/>
          <dgm:dir/>
        </dgm:presLayoutVars>
      </dgm:prSet>
      <dgm:spPr/>
    </dgm:pt>
    <dgm:pt modelId="{A6797CC0-1512-5848-A18F-67979D2B74AC}" type="pres">
      <dgm:prSet presAssocID="{7C092341-249E-3043-B29F-8D3BB0B34673}" presName="Name1" presStyleCnt="0"/>
      <dgm:spPr/>
    </dgm:pt>
    <dgm:pt modelId="{7A163015-B5DD-0647-AC4E-65CC3BC83883}" type="pres">
      <dgm:prSet presAssocID="{7C092341-249E-3043-B29F-8D3BB0B34673}" presName="cycle" presStyleCnt="0"/>
      <dgm:spPr/>
    </dgm:pt>
    <dgm:pt modelId="{898CBD77-ED21-1349-97C9-51C3368E1BC2}" type="pres">
      <dgm:prSet presAssocID="{7C092341-249E-3043-B29F-8D3BB0B34673}" presName="srcNode" presStyleLbl="node1" presStyleIdx="0" presStyleCnt="3"/>
      <dgm:spPr/>
    </dgm:pt>
    <dgm:pt modelId="{7D4AE95D-ACF5-D74D-AC35-7C853C029276}" type="pres">
      <dgm:prSet presAssocID="{7C092341-249E-3043-B29F-8D3BB0B34673}" presName="conn" presStyleLbl="parChTrans1D2" presStyleIdx="0" presStyleCnt="1"/>
      <dgm:spPr/>
    </dgm:pt>
    <dgm:pt modelId="{1B026A5D-F72B-F640-8FFA-82D5838DE4E6}" type="pres">
      <dgm:prSet presAssocID="{7C092341-249E-3043-B29F-8D3BB0B34673}" presName="extraNode" presStyleLbl="node1" presStyleIdx="0" presStyleCnt="3"/>
      <dgm:spPr/>
    </dgm:pt>
    <dgm:pt modelId="{8A6F7483-97BD-774A-B708-EBF46238C357}" type="pres">
      <dgm:prSet presAssocID="{7C092341-249E-3043-B29F-8D3BB0B34673}" presName="dstNode" presStyleLbl="node1" presStyleIdx="0" presStyleCnt="3"/>
      <dgm:spPr/>
    </dgm:pt>
    <dgm:pt modelId="{B08E9A28-BCFC-8D48-B202-3DBFAE12F1CD}" type="pres">
      <dgm:prSet presAssocID="{8C0260D1-DDB0-004F-A12D-F57A008543C2}" presName="text_1" presStyleLbl="node1" presStyleIdx="0" presStyleCnt="3" custScaleY="168750">
        <dgm:presLayoutVars>
          <dgm:bulletEnabled val="1"/>
        </dgm:presLayoutVars>
      </dgm:prSet>
      <dgm:spPr/>
      <dgm:t>
        <a:bodyPr/>
        <a:lstStyle/>
        <a:p>
          <a:endParaRPr lang="en-US"/>
        </a:p>
      </dgm:t>
    </dgm:pt>
    <dgm:pt modelId="{59AB36A4-7C05-2C42-B84D-31A2997ECE09}" type="pres">
      <dgm:prSet presAssocID="{8C0260D1-DDB0-004F-A12D-F57A008543C2}" presName="accent_1" presStyleCnt="0"/>
      <dgm:spPr/>
    </dgm:pt>
    <dgm:pt modelId="{E63E1D4B-7B10-484D-9839-F57151249268}" type="pres">
      <dgm:prSet presAssocID="{8C0260D1-DDB0-004F-A12D-F57A008543C2}" presName="accentRepeatNode" presStyleLbl="solidFgAcc1" presStyleIdx="0" presStyleCnt="3"/>
      <dgm:spPr/>
    </dgm:pt>
    <dgm:pt modelId="{6AED645C-BBA4-464C-A778-364A2D652615}" type="pres">
      <dgm:prSet presAssocID="{CEA9690F-DD16-544A-92FA-92DE8515ED29}" presName="text_2" presStyleLbl="node1" presStyleIdx="1" presStyleCnt="3">
        <dgm:presLayoutVars>
          <dgm:bulletEnabled val="1"/>
        </dgm:presLayoutVars>
      </dgm:prSet>
      <dgm:spPr/>
    </dgm:pt>
    <dgm:pt modelId="{A56C92EF-7D30-BF43-8EA8-8CEC0E490838}" type="pres">
      <dgm:prSet presAssocID="{CEA9690F-DD16-544A-92FA-92DE8515ED29}" presName="accent_2" presStyleCnt="0"/>
      <dgm:spPr/>
    </dgm:pt>
    <dgm:pt modelId="{00DC96C5-0BE2-9F47-8FD8-E1101518A75D}" type="pres">
      <dgm:prSet presAssocID="{CEA9690F-DD16-544A-92FA-92DE8515ED29}" presName="accentRepeatNode" presStyleLbl="solidFgAcc1" presStyleIdx="1" presStyleCnt="3"/>
      <dgm:spPr/>
    </dgm:pt>
    <dgm:pt modelId="{2B9A44E7-90D4-3A4F-8D11-A6B9F162996D}" type="pres">
      <dgm:prSet presAssocID="{3CF2F968-F5DF-6748-8F71-D03DC481FD15}" presName="text_3" presStyleLbl="node1" presStyleIdx="2" presStyleCnt="3">
        <dgm:presLayoutVars>
          <dgm:bulletEnabled val="1"/>
        </dgm:presLayoutVars>
      </dgm:prSet>
      <dgm:spPr/>
      <dgm:t>
        <a:bodyPr/>
        <a:lstStyle/>
        <a:p>
          <a:endParaRPr lang="en-US"/>
        </a:p>
      </dgm:t>
    </dgm:pt>
    <dgm:pt modelId="{18BF2C3E-63E4-9140-A7CE-1F4DBD16E817}" type="pres">
      <dgm:prSet presAssocID="{3CF2F968-F5DF-6748-8F71-D03DC481FD15}" presName="accent_3" presStyleCnt="0"/>
      <dgm:spPr/>
    </dgm:pt>
    <dgm:pt modelId="{80BACC39-AD7F-9D42-A733-1CB773209040}" type="pres">
      <dgm:prSet presAssocID="{3CF2F968-F5DF-6748-8F71-D03DC481FD15}" presName="accentRepeatNode" presStyleLbl="solidFgAcc1" presStyleIdx="2" presStyleCnt="3"/>
      <dgm:spPr/>
    </dgm:pt>
  </dgm:ptLst>
  <dgm:cxnLst>
    <dgm:cxn modelId="{32AE48C4-40F7-2E45-A0BE-32615DC20C51}" srcId="{CEA9690F-DD16-544A-92FA-92DE8515ED29}" destId="{C4FD1F3C-4C40-F14E-9EFF-A4D0BCEDBC87}" srcOrd="0" destOrd="0" parTransId="{EDB1470D-8BE1-1848-BF71-B9451A45A975}" sibTransId="{77FB607F-F4F3-B946-A6DB-271607B04F17}"/>
    <dgm:cxn modelId="{0ADA98D8-D078-1148-BDA9-B01EE816D07B}" type="presOf" srcId="{45CC50F1-CD83-4C4B-AE85-8A2ECCF9E2B8}" destId="{7D4AE95D-ACF5-D74D-AC35-7C853C029276}" srcOrd="0" destOrd="0" presId="urn:microsoft.com/office/officeart/2008/layout/VerticalCurvedList"/>
    <dgm:cxn modelId="{9B7FBEDD-E3F6-4247-A31A-4A7F9EC5ABE4}" srcId="{8C0260D1-DDB0-004F-A12D-F57A008543C2}" destId="{FFD3A8B1-AAB8-7449-8769-0E9F194AA7D6}" srcOrd="1" destOrd="0" parTransId="{9C769252-0CB1-9347-8621-E049054F0B94}" sibTransId="{3BA34677-B00F-0F45-9824-E39A27DD872E}"/>
    <dgm:cxn modelId="{78C42C88-C7CD-8C4C-8831-26BCF68F38B2}" type="presOf" srcId="{7C092341-249E-3043-B29F-8D3BB0B34673}" destId="{3FE48E1A-09B9-7B4D-B687-34D7637ED944}" srcOrd="0" destOrd="0" presId="urn:microsoft.com/office/officeart/2008/layout/VerticalCurvedList"/>
    <dgm:cxn modelId="{A1E8057E-5B0F-5F4B-9C04-6B54EBF86637}" type="presOf" srcId="{8C0260D1-DDB0-004F-A12D-F57A008543C2}" destId="{B08E9A28-BCFC-8D48-B202-3DBFAE12F1CD}" srcOrd="0" destOrd="0" presId="urn:microsoft.com/office/officeart/2008/layout/VerticalCurvedList"/>
    <dgm:cxn modelId="{731799F9-5684-9740-B47B-617F3B7F8F5A}" type="presOf" srcId="{C4FD1F3C-4C40-F14E-9EFF-A4D0BCEDBC87}" destId="{6AED645C-BBA4-464C-A778-364A2D652615}" srcOrd="0" destOrd="1" presId="urn:microsoft.com/office/officeart/2008/layout/VerticalCurvedList"/>
    <dgm:cxn modelId="{3E2BACD8-8634-4A4F-8FA7-93C9703921CF}" srcId="{8C0260D1-DDB0-004F-A12D-F57A008543C2}" destId="{F8AABED7-9D31-934E-A60D-8D41BF44AAB2}" srcOrd="0" destOrd="0" parTransId="{96363868-14DA-304F-B9A9-EFCAD5D4E61D}" sibTransId="{45CC50F1-CD83-4C4B-AE85-8A2ECCF9E2B8}"/>
    <dgm:cxn modelId="{615360D4-0C2B-1242-8219-5DF63CD9D9DE}" type="presOf" srcId="{386BC5AC-9F73-F141-A928-714B71F4CA1C}" destId="{2B9A44E7-90D4-3A4F-8D11-A6B9F162996D}" srcOrd="0" destOrd="1" presId="urn:microsoft.com/office/officeart/2008/layout/VerticalCurvedList"/>
    <dgm:cxn modelId="{0E02C31B-C1FF-E34D-9518-78EAF33C176F}" type="presOf" srcId="{2B846E84-3AD5-8642-BC0D-9E3A12898C66}" destId="{6AED645C-BBA4-464C-A778-364A2D652615}" srcOrd="0" destOrd="2" presId="urn:microsoft.com/office/officeart/2008/layout/VerticalCurvedList"/>
    <dgm:cxn modelId="{41E4BB2D-F92A-2E4A-A909-188E02FF1AA3}" srcId="{7C092341-249E-3043-B29F-8D3BB0B34673}" destId="{CEA9690F-DD16-544A-92FA-92DE8515ED29}" srcOrd="1" destOrd="0" parTransId="{2C9A8E52-B967-864D-8543-D0B6488755C3}" sibTransId="{A995E230-49B7-1E4F-AA8C-64A20BABC677}"/>
    <dgm:cxn modelId="{E3D77D6E-55E6-264B-BEED-7DAF1536BA30}" srcId="{7C092341-249E-3043-B29F-8D3BB0B34673}" destId="{8C0260D1-DDB0-004F-A12D-F57A008543C2}" srcOrd="0" destOrd="0" parTransId="{943AD909-7B2A-2F49-BF96-72B6DD8CAEF1}" sibTransId="{736EDE4D-1535-4141-BC6F-72239AFB9EED}"/>
    <dgm:cxn modelId="{1AC3D746-9B8B-BA46-959E-60BD0794F847}" srcId="{3CF2F968-F5DF-6748-8F71-D03DC481FD15}" destId="{386BC5AC-9F73-F141-A928-714B71F4CA1C}" srcOrd="0" destOrd="0" parTransId="{9D1DE08A-316F-2F44-934D-747853C372F3}" sibTransId="{9C0EAF90-6ED5-5E4A-A535-3F0DA9DAB835}"/>
    <dgm:cxn modelId="{7861B6B2-1F13-0343-9F91-6D570C454010}" srcId="{CEA9690F-DD16-544A-92FA-92DE8515ED29}" destId="{2B846E84-3AD5-8642-BC0D-9E3A12898C66}" srcOrd="1" destOrd="0" parTransId="{D04DFEEE-54DC-BD4F-8EEC-A9FE4682655E}" sibTransId="{5F0FF100-C5FE-0444-B0FD-0685FBC28DDE}"/>
    <dgm:cxn modelId="{87C59BCB-9ED0-2640-8473-389294B8445D}" srcId="{7C092341-249E-3043-B29F-8D3BB0B34673}" destId="{3CF2F968-F5DF-6748-8F71-D03DC481FD15}" srcOrd="2" destOrd="0" parTransId="{92372D8A-82E7-3E48-8194-8E25A19D5D68}" sibTransId="{EB75ED91-6CE5-2D47-8194-D9C7C3316703}"/>
    <dgm:cxn modelId="{53C1EF77-32B2-624A-BDD8-4B45EE8F38D7}" type="presOf" srcId="{FFD3A8B1-AAB8-7449-8769-0E9F194AA7D6}" destId="{B08E9A28-BCFC-8D48-B202-3DBFAE12F1CD}" srcOrd="0" destOrd="2" presId="urn:microsoft.com/office/officeart/2008/layout/VerticalCurvedList"/>
    <dgm:cxn modelId="{268B2D25-6972-DC45-9730-BE5851356F96}" type="presOf" srcId="{3CF2F968-F5DF-6748-8F71-D03DC481FD15}" destId="{2B9A44E7-90D4-3A4F-8D11-A6B9F162996D}" srcOrd="0" destOrd="0" presId="urn:microsoft.com/office/officeart/2008/layout/VerticalCurvedList"/>
    <dgm:cxn modelId="{9D16723A-9D8E-BF46-AA20-9634CC2D8499}" type="presOf" srcId="{F8AABED7-9D31-934E-A60D-8D41BF44AAB2}" destId="{B08E9A28-BCFC-8D48-B202-3DBFAE12F1CD}" srcOrd="0" destOrd="1" presId="urn:microsoft.com/office/officeart/2008/layout/VerticalCurvedList"/>
    <dgm:cxn modelId="{BA8FB691-1E95-424F-BF8C-689CDAB1ECC0}" type="presOf" srcId="{CEA9690F-DD16-544A-92FA-92DE8515ED29}" destId="{6AED645C-BBA4-464C-A778-364A2D652615}" srcOrd="0" destOrd="0" presId="urn:microsoft.com/office/officeart/2008/layout/VerticalCurvedList"/>
    <dgm:cxn modelId="{8F05181E-52DB-0D42-9430-F1FAA5170EA9}" type="presParOf" srcId="{3FE48E1A-09B9-7B4D-B687-34D7637ED944}" destId="{A6797CC0-1512-5848-A18F-67979D2B74AC}" srcOrd="0" destOrd="0" presId="urn:microsoft.com/office/officeart/2008/layout/VerticalCurvedList"/>
    <dgm:cxn modelId="{4C8999E3-E0CD-6641-8CD5-FD4E9F6A37DB}" type="presParOf" srcId="{A6797CC0-1512-5848-A18F-67979D2B74AC}" destId="{7A163015-B5DD-0647-AC4E-65CC3BC83883}" srcOrd="0" destOrd="0" presId="urn:microsoft.com/office/officeart/2008/layout/VerticalCurvedList"/>
    <dgm:cxn modelId="{BE1536DE-AB7C-464A-BBD0-7B940C4CC1BE}" type="presParOf" srcId="{7A163015-B5DD-0647-AC4E-65CC3BC83883}" destId="{898CBD77-ED21-1349-97C9-51C3368E1BC2}" srcOrd="0" destOrd="0" presId="urn:microsoft.com/office/officeart/2008/layout/VerticalCurvedList"/>
    <dgm:cxn modelId="{7FFB0617-86AE-DD4E-B990-1D0BD9D99625}" type="presParOf" srcId="{7A163015-B5DD-0647-AC4E-65CC3BC83883}" destId="{7D4AE95D-ACF5-D74D-AC35-7C853C029276}" srcOrd="1" destOrd="0" presId="urn:microsoft.com/office/officeart/2008/layout/VerticalCurvedList"/>
    <dgm:cxn modelId="{D3F59F4B-9B04-634D-AA5A-CF5C63015119}" type="presParOf" srcId="{7A163015-B5DD-0647-AC4E-65CC3BC83883}" destId="{1B026A5D-F72B-F640-8FFA-82D5838DE4E6}" srcOrd="2" destOrd="0" presId="urn:microsoft.com/office/officeart/2008/layout/VerticalCurvedList"/>
    <dgm:cxn modelId="{E5C519BC-A042-6C48-9EF1-19DD2ABBB658}" type="presParOf" srcId="{7A163015-B5DD-0647-AC4E-65CC3BC83883}" destId="{8A6F7483-97BD-774A-B708-EBF46238C357}" srcOrd="3" destOrd="0" presId="urn:microsoft.com/office/officeart/2008/layout/VerticalCurvedList"/>
    <dgm:cxn modelId="{54F6BE22-6CD4-4E47-8442-F758FA1C9A2E}" type="presParOf" srcId="{A6797CC0-1512-5848-A18F-67979D2B74AC}" destId="{B08E9A28-BCFC-8D48-B202-3DBFAE12F1CD}" srcOrd="1" destOrd="0" presId="urn:microsoft.com/office/officeart/2008/layout/VerticalCurvedList"/>
    <dgm:cxn modelId="{6EB1264D-C5A2-094C-8E94-5B08E8145A99}" type="presParOf" srcId="{A6797CC0-1512-5848-A18F-67979D2B74AC}" destId="{59AB36A4-7C05-2C42-B84D-31A2997ECE09}" srcOrd="2" destOrd="0" presId="urn:microsoft.com/office/officeart/2008/layout/VerticalCurvedList"/>
    <dgm:cxn modelId="{28D20599-65CE-0D41-A6BE-FDA24722BF9C}" type="presParOf" srcId="{59AB36A4-7C05-2C42-B84D-31A2997ECE09}" destId="{E63E1D4B-7B10-484D-9839-F57151249268}" srcOrd="0" destOrd="0" presId="urn:microsoft.com/office/officeart/2008/layout/VerticalCurvedList"/>
    <dgm:cxn modelId="{838D6AA2-3CA8-5949-98C2-4CA86FD9639E}" type="presParOf" srcId="{A6797CC0-1512-5848-A18F-67979D2B74AC}" destId="{6AED645C-BBA4-464C-A778-364A2D652615}" srcOrd="3" destOrd="0" presId="urn:microsoft.com/office/officeart/2008/layout/VerticalCurvedList"/>
    <dgm:cxn modelId="{09738B1B-1FD1-2C46-AC73-551F5D5E2E83}" type="presParOf" srcId="{A6797CC0-1512-5848-A18F-67979D2B74AC}" destId="{A56C92EF-7D30-BF43-8EA8-8CEC0E490838}" srcOrd="4" destOrd="0" presId="urn:microsoft.com/office/officeart/2008/layout/VerticalCurvedList"/>
    <dgm:cxn modelId="{E06F4C0E-BD1C-B648-BAF6-6236C568A285}" type="presParOf" srcId="{A56C92EF-7D30-BF43-8EA8-8CEC0E490838}" destId="{00DC96C5-0BE2-9F47-8FD8-E1101518A75D}" srcOrd="0" destOrd="0" presId="urn:microsoft.com/office/officeart/2008/layout/VerticalCurvedList"/>
    <dgm:cxn modelId="{8370EFF0-0AFF-874C-9E8F-F88A054BC6CC}" type="presParOf" srcId="{A6797CC0-1512-5848-A18F-67979D2B74AC}" destId="{2B9A44E7-90D4-3A4F-8D11-A6B9F162996D}" srcOrd="5" destOrd="0" presId="urn:microsoft.com/office/officeart/2008/layout/VerticalCurvedList"/>
    <dgm:cxn modelId="{5710C495-5482-B540-A7EA-98E1CE69D44A}" type="presParOf" srcId="{A6797CC0-1512-5848-A18F-67979D2B74AC}" destId="{18BF2C3E-63E4-9140-A7CE-1F4DBD16E817}" srcOrd="6" destOrd="0" presId="urn:microsoft.com/office/officeart/2008/layout/VerticalCurvedList"/>
    <dgm:cxn modelId="{4B7CCBB1-5038-0549-8447-8B2AC991B5C5}" type="presParOf" srcId="{18BF2C3E-63E4-9140-A7CE-1F4DBD16E817}" destId="{80BACC39-AD7F-9D42-A733-1CB77320904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7A5B2D-E07D-F744-963F-5FB045E316DD}" type="doc">
      <dgm:prSet loTypeId="urn:microsoft.com/office/officeart/2005/8/layout/vList3" loCatId="" qsTypeId="urn:microsoft.com/office/officeart/2005/8/quickstyle/simple2" qsCatId="simple" csTypeId="urn:microsoft.com/office/officeart/2005/8/colors/colorful2" csCatId="colorful" phldr="1"/>
      <dgm:spPr/>
    </dgm:pt>
    <dgm:pt modelId="{3000C836-1B25-7A40-B519-8338C8B4E887}">
      <dgm:prSet phldrT="[Text]" custT="1"/>
      <dgm:spPr/>
      <dgm:t>
        <a:bodyPr/>
        <a:lstStyle/>
        <a:p>
          <a:r>
            <a:rPr lang="en-US" sz="1600" b="1" dirty="0" smtClean="0"/>
            <a:t>Use Case Discovery</a:t>
          </a:r>
          <a:endParaRPr lang="en-US" sz="1600" b="1" dirty="0"/>
        </a:p>
      </dgm:t>
    </dgm:pt>
    <dgm:pt modelId="{738848E2-8257-DE43-BDA3-B02866B34130}" type="parTrans" cxnId="{3687C8BF-E5EF-9846-81B2-09B1C9A4127D}">
      <dgm:prSet/>
      <dgm:spPr/>
      <dgm:t>
        <a:bodyPr/>
        <a:lstStyle/>
        <a:p>
          <a:endParaRPr lang="en-US"/>
        </a:p>
      </dgm:t>
    </dgm:pt>
    <dgm:pt modelId="{E30BD846-2CE0-6344-8EB6-861852A06425}" type="sibTrans" cxnId="{3687C8BF-E5EF-9846-81B2-09B1C9A4127D}">
      <dgm:prSet/>
      <dgm:spPr/>
      <dgm:t>
        <a:bodyPr/>
        <a:lstStyle/>
        <a:p>
          <a:endParaRPr lang="en-US"/>
        </a:p>
      </dgm:t>
    </dgm:pt>
    <dgm:pt modelId="{29257543-5F1C-B14F-ABCD-8C1EADB44437}">
      <dgm:prSet phldrT="[Text]" custT="1"/>
      <dgm:spPr/>
      <dgm:t>
        <a:bodyPr/>
        <a:lstStyle/>
        <a:p>
          <a:r>
            <a:rPr lang="en-US" sz="1600" b="1" dirty="0" smtClean="0"/>
            <a:t>Answer Discovery</a:t>
          </a:r>
          <a:endParaRPr lang="en-US" sz="1600" b="1" dirty="0"/>
        </a:p>
      </dgm:t>
    </dgm:pt>
    <dgm:pt modelId="{14C6570F-CAA0-074F-A84F-5BD59400CF60}" type="parTrans" cxnId="{B2D54A04-00BD-E94F-B900-AD4579CC15F5}">
      <dgm:prSet/>
      <dgm:spPr/>
      <dgm:t>
        <a:bodyPr/>
        <a:lstStyle/>
        <a:p>
          <a:endParaRPr lang="en-US"/>
        </a:p>
      </dgm:t>
    </dgm:pt>
    <dgm:pt modelId="{7A6E49A3-2CB7-694F-85CD-1977BB190E54}" type="sibTrans" cxnId="{B2D54A04-00BD-E94F-B900-AD4579CC15F5}">
      <dgm:prSet/>
      <dgm:spPr/>
      <dgm:t>
        <a:bodyPr/>
        <a:lstStyle/>
        <a:p>
          <a:endParaRPr lang="en-US"/>
        </a:p>
      </dgm:t>
    </dgm:pt>
    <dgm:pt modelId="{CAF7749F-7BD3-884D-AB4F-90B4813CE0C2}">
      <dgm:prSet phldrT="[Text]" custT="1"/>
      <dgm:spPr/>
      <dgm:t>
        <a:bodyPr/>
        <a:lstStyle/>
        <a:p>
          <a:r>
            <a:rPr lang="en-US" sz="1600" b="1" dirty="0" smtClean="0">
              <a:solidFill>
                <a:srgbClr val="000000"/>
              </a:solidFill>
            </a:rPr>
            <a:t>Operationalization</a:t>
          </a:r>
          <a:endParaRPr lang="en-US" sz="1600" b="1" dirty="0">
            <a:solidFill>
              <a:srgbClr val="000000"/>
            </a:solidFill>
          </a:endParaRPr>
        </a:p>
      </dgm:t>
    </dgm:pt>
    <dgm:pt modelId="{FAC61A3E-5146-504D-A541-2759C0512F15}" type="parTrans" cxnId="{7F792A64-E47F-7B48-B600-318432F4153E}">
      <dgm:prSet/>
      <dgm:spPr/>
      <dgm:t>
        <a:bodyPr/>
        <a:lstStyle/>
        <a:p>
          <a:endParaRPr lang="en-US"/>
        </a:p>
      </dgm:t>
    </dgm:pt>
    <dgm:pt modelId="{E54490A9-2FC2-F847-ABC3-5FDB24AA93A0}" type="sibTrans" cxnId="{7F792A64-E47F-7B48-B600-318432F4153E}">
      <dgm:prSet/>
      <dgm:spPr/>
      <dgm:t>
        <a:bodyPr/>
        <a:lstStyle/>
        <a:p>
          <a:endParaRPr lang="en-US"/>
        </a:p>
      </dgm:t>
    </dgm:pt>
    <dgm:pt modelId="{739E9BDB-29E6-2D4F-BE58-21D275D55F0D}">
      <dgm:prSet custT="1"/>
      <dgm:spPr/>
      <dgm:t>
        <a:bodyPr/>
        <a:lstStyle/>
        <a:p>
          <a:r>
            <a:rPr lang="en-US" sz="1600" b="1" dirty="0" smtClean="0">
              <a:solidFill>
                <a:srgbClr val="000000"/>
              </a:solidFill>
            </a:rPr>
            <a:t>Proof of Value</a:t>
          </a:r>
          <a:endParaRPr lang="en-US" sz="1600" b="1" dirty="0">
            <a:solidFill>
              <a:srgbClr val="000000"/>
            </a:solidFill>
          </a:endParaRPr>
        </a:p>
      </dgm:t>
    </dgm:pt>
    <dgm:pt modelId="{0F37BDE8-373C-7E44-80A5-54E12437305F}" type="parTrans" cxnId="{908E9CF8-69DD-9146-9FF0-49F5C3CF4878}">
      <dgm:prSet/>
      <dgm:spPr/>
      <dgm:t>
        <a:bodyPr/>
        <a:lstStyle/>
        <a:p>
          <a:endParaRPr lang="en-US"/>
        </a:p>
      </dgm:t>
    </dgm:pt>
    <dgm:pt modelId="{4EC5876F-FD4C-7A41-A81B-4DD3B40BD274}" type="sibTrans" cxnId="{908E9CF8-69DD-9146-9FF0-49F5C3CF4878}">
      <dgm:prSet/>
      <dgm:spPr/>
      <dgm:t>
        <a:bodyPr/>
        <a:lstStyle/>
        <a:p>
          <a:endParaRPr lang="en-US"/>
        </a:p>
      </dgm:t>
    </dgm:pt>
    <dgm:pt modelId="{68489271-B188-CB40-B676-AB03ADADA26D}">
      <dgm:prSet phldrT="[Text]" custT="1"/>
      <dgm:spPr/>
      <dgm:t>
        <a:bodyPr/>
        <a:lstStyle/>
        <a:p>
          <a:r>
            <a:rPr lang="en-US" sz="1400" b="1" dirty="0" smtClean="0"/>
            <a:t>The business, analyst and IT teams should work together to identify the key big data use cases. Hold a use case discovery workshop to uncover the attributes of key use cases (data sources, potential business value and ROI, barriers to implementation) and help prioritize implementing the use case </a:t>
          </a:r>
          <a:endParaRPr lang="en-US" sz="1400" b="1" dirty="0"/>
        </a:p>
      </dgm:t>
    </dgm:pt>
    <dgm:pt modelId="{FEA4DB2B-747E-2142-BF29-E3C45001C27A}" type="parTrans" cxnId="{5787360D-444C-DD4B-B87A-D83D429431B7}">
      <dgm:prSet/>
      <dgm:spPr/>
      <dgm:t>
        <a:bodyPr/>
        <a:lstStyle/>
        <a:p>
          <a:endParaRPr lang="en-US"/>
        </a:p>
      </dgm:t>
    </dgm:pt>
    <dgm:pt modelId="{BE2B9769-E231-3442-9378-86386CD47BB2}" type="sibTrans" cxnId="{5787360D-444C-DD4B-B87A-D83D429431B7}">
      <dgm:prSet/>
      <dgm:spPr/>
      <dgm:t>
        <a:bodyPr/>
        <a:lstStyle/>
        <a:p>
          <a:endParaRPr lang="en-US"/>
        </a:p>
      </dgm:t>
    </dgm:pt>
    <dgm:pt modelId="{56B8F21E-156D-F247-93C3-01E36FE57398}">
      <dgm:prSet custT="1"/>
      <dgm:spPr/>
      <dgm:t>
        <a:bodyPr/>
        <a:lstStyle/>
        <a:p>
          <a:r>
            <a:rPr lang="en-US" sz="1400" b="1" dirty="0" smtClean="0">
              <a:solidFill>
                <a:srgbClr val="000000"/>
              </a:solidFill>
            </a:rPr>
            <a:t>Using some of the data, use data discovery for the top priority use case to find new patterns, outcomes and opportunities hidden within the data. Use this to demonstrate the fit and value of your analytics and build a projected ROI model for business teams to evaluate. </a:t>
          </a:r>
          <a:endParaRPr lang="en-US" sz="1400" b="1" dirty="0">
            <a:solidFill>
              <a:srgbClr val="000000"/>
            </a:solidFill>
          </a:endParaRPr>
        </a:p>
      </dgm:t>
    </dgm:pt>
    <dgm:pt modelId="{113B3552-2658-144E-AB7C-C4F25C1FACF1}" type="parTrans" cxnId="{A8401241-089B-ED48-A2AF-7CE1A56B4D20}">
      <dgm:prSet/>
      <dgm:spPr/>
      <dgm:t>
        <a:bodyPr/>
        <a:lstStyle/>
        <a:p>
          <a:endParaRPr lang="en-US"/>
        </a:p>
      </dgm:t>
    </dgm:pt>
    <dgm:pt modelId="{8014A42B-B674-3943-90A0-0BDF0F75F44A}" type="sibTrans" cxnId="{A8401241-089B-ED48-A2AF-7CE1A56B4D20}">
      <dgm:prSet/>
      <dgm:spPr/>
      <dgm:t>
        <a:bodyPr/>
        <a:lstStyle/>
        <a:p>
          <a:endParaRPr lang="en-US"/>
        </a:p>
      </dgm:t>
    </dgm:pt>
    <dgm:pt modelId="{585305C8-052F-C840-B9A8-4EA34FFEE296}">
      <dgm:prSet phldrT="[Text]" custT="1"/>
      <dgm:spPr/>
      <dgm:t>
        <a:bodyPr/>
        <a:lstStyle/>
        <a:p>
          <a:r>
            <a:rPr lang="en-US" sz="1400" b="1" dirty="0" smtClean="0"/>
            <a:t>Bring the data from all sources into your big data analytics platform, prepare it and use data discovery and advanced analytics to let the data reveal answers. This is often an iterative process by which the analyst fluidly moves between the data integration, preparation and analysis steps to discover answers. </a:t>
          </a:r>
          <a:endParaRPr lang="en-US" sz="1400" b="1" dirty="0"/>
        </a:p>
      </dgm:t>
    </dgm:pt>
    <dgm:pt modelId="{42017B07-4F36-3D48-B124-3C0367A46AE5}" type="parTrans" cxnId="{7DA779AD-1639-1644-9734-F9DC74CFA347}">
      <dgm:prSet/>
      <dgm:spPr/>
      <dgm:t>
        <a:bodyPr/>
        <a:lstStyle/>
        <a:p>
          <a:endParaRPr lang="en-US"/>
        </a:p>
      </dgm:t>
    </dgm:pt>
    <dgm:pt modelId="{293A9956-D42C-854A-9945-39C8731603F5}" type="sibTrans" cxnId="{7DA779AD-1639-1644-9734-F9DC74CFA347}">
      <dgm:prSet/>
      <dgm:spPr/>
      <dgm:t>
        <a:bodyPr/>
        <a:lstStyle/>
        <a:p>
          <a:endParaRPr lang="en-US"/>
        </a:p>
      </dgm:t>
    </dgm:pt>
    <dgm:pt modelId="{696B75EB-77E9-4B41-80F2-A2801326F4A3}">
      <dgm:prSet phldrT="[Text]" custT="1"/>
      <dgm:spPr/>
      <dgm:t>
        <a:bodyPr/>
        <a:lstStyle/>
        <a:p>
          <a:r>
            <a:rPr lang="en-US" sz="1400" b="1" dirty="0" smtClean="0">
              <a:solidFill>
                <a:schemeClr val="tx1"/>
              </a:solidFill>
            </a:rPr>
            <a:t>After finding the analytic patterns, deploy the analytics to the business teams. This involves defining and implementing the attributes of the repeated process that will produce results, including job execution, data retention policies, security models and integration with downstream applications or tools used by the business users. </a:t>
          </a:r>
          <a:endParaRPr lang="en-US" sz="1400" b="1" dirty="0">
            <a:solidFill>
              <a:schemeClr val="tx1"/>
            </a:solidFill>
          </a:endParaRPr>
        </a:p>
      </dgm:t>
    </dgm:pt>
    <dgm:pt modelId="{0641B8C8-42ED-354C-AD55-796F012B91C4}" type="parTrans" cxnId="{961DDC07-A1F6-B44C-BD25-7EB2B190BDBC}">
      <dgm:prSet/>
      <dgm:spPr/>
      <dgm:t>
        <a:bodyPr/>
        <a:lstStyle/>
        <a:p>
          <a:endParaRPr lang="en-US"/>
        </a:p>
      </dgm:t>
    </dgm:pt>
    <dgm:pt modelId="{EB9A42E2-31E9-344C-AF9C-86A7627A4E80}" type="sibTrans" cxnId="{961DDC07-A1F6-B44C-BD25-7EB2B190BDBC}">
      <dgm:prSet/>
      <dgm:spPr/>
      <dgm:t>
        <a:bodyPr/>
        <a:lstStyle/>
        <a:p>
          <a:endParaRPr lang="en-US"/>
        </a:p>
      </dgm:t>
    </dgm:pt>
    <dgm:pt modelId="{DE22F267-32C0-FD45-82D5-7CE3929B9AFF}" type="pres">
      <dgm:prSet presAssocID="{EF7A5B2D-E07D-F744-963F-5FB045E316DD}" presName="linearFlow" presStyleCnt="0">
        <dgm:presLayoutVars>
          <dgm:dir/>
          <dgm:resizeHandles val="exact"/>
        </dgm:presLayoutVars>
      </dgm:prSet>
      <dgm:spPr/>
    </dgm:pt>
    <dgm:pt modelId="{4A74A3A4-39A3-6841-8B05-C05B1A69C7E1}" type="pres">
      <dgm:prSet presAssocID="{3000C836-1B25-7A40-B519-8338C8B4E887}" presName="composite" presStyleCnt="0"/>
      <dgm:spPr/>
    </dgm:pt>
    <dgm:pt modelId="{6911F73E-2567-814F-89E0-1050ECB99775}" type="pres">
      <dgm:prSet presAssocID="{3000C836-1B25-7A40-B519-8338C8B4E887}" presName="imgShp" presStyleLbl="fgImgPlace1" presStyleIdx="0" presStyleCnt="4" custLinFactNeighborX="-83100"/>
      <dgm:spPr/>
    </dgm:pt>
    <dgm:pt modelId="{48058D5D-A990-964C-AE49-37922E0DA52B}" type="pres">
      <dgm:prSet presAssocID="{3000C836-1B25-7A40-B519-8338C8B4E887}" presName="txShp" presStyleLbl="node1" presStyleIdx="0" presStyleCnt="4" custScaleX="131932">
        <dgm:presLayoutVars>
          <dgm:bulletEnabled val="1"/>
        </dgm:presLayoutVars>
      </dgm:prSet>
      <dgm:spPr/>
      <dgm:t>
        <a:bodyPr/>
        <a:lstStyle/>
        <a:p>
          <a:endParaRPr lang="en-US"/>
        </a:p>
      </dgm:t>
    </dgm:pt>
    <dgm:pt modelId="{13D8A4B1-99B1-ED44-946E-D98E7824F0AE}" type="pres">
      <dgm:prSet presAssocID="{E30BD846-2CE0-6344-8EB6-861852A06425}" presName="spacing" presStyleCnt="0"/>
      <dgm:spPr/>
    </dgm:pt>
    <dgm:pt modelId="{83E9DEDA-8DD8-A14F-B6CD-2655A00AB846}" type="pres">
      <dgm:prSet presAssocID="{739E9BDB-29E6-2D4F-BE58-21D275D55F0D}" presName="composite" presStyleCnt="0"/>
      <dgm:spPr/>
    </dgm:pt>
    <dgm:pt modelId="{32F9D9D2-14D8-EB4C-96B9-72A9A9C25B8C}" type="pres">
      <dgm:prSet presAssocID="{739E9BDB-29E6-2D4F-BE58-21D275D55F0D}" presName="imgShp" presStyleLbl="fgImgPlace1" presStyleIdx="1" presStyleCnt="4" custLinFactNeighborX="-83100"/>
      <dgm:spPr/>
    </dgm:pt>
    <dgm:pt modelId="{CEC609E6-D4F8-B34D-A0B4-53871A5E6F03}" type="pres">
      <dgm:prSet presAssocID="{739E9BDB-29E6-2D4F-BE58-21D275D55F0D}" presName="txShp" presStyleLbl="node1" presStyleIdx="1" presStyleCnt="4" custScaleX="131932">
        <dgm:presLayoutVars>
          <dgm:bulletEnabled val="1"/>
        </dgm:presLayoutVars>
      </dgm:prSet>
      <dgm:spPr/>
    </dgm:pt>
    <dgm:pt modelId="{A57C2A57-C8F3-2D44-9970-6F4C78DF4493}" type="pres">
      <dgm:prSet presAssocID="{4EC5876F-FD4C-7A41-A81B-4DD3B40BD274}" presName="spacing" presStyleCnt="0"/>
      <dgm:spPr/>
    </dgm:pt>
    <dgm:pt modelId="{E314CCF8-363A-9B46-AEAC-09A98F4113A3}" type="pres">
      <dgm:prSet presAssocID="{29257543-5F1C-B14F-ABCD-8C1EADB44437}" presName="composite" presStyleCnt="0"/>
      <dgm:spPr/>
    </dgm:pt>
    <dgm:pt modelId="{E24EC7A3-F9B7-DC49-A184-12CEDFDDC37A}" type="pres">
      <dgm:prSet presAssocID="{29257543-5F1C-B14F-ABCD-8C1EADB44437}" presName="imgShp" presStyleLbl="fgImgPlace1" presStyleIdx="2" presStyleCnt="4" custLinFactNeighborX="-83100"/>
      <dgm:spPr/>
    </dgm:pt>
    <dgm:pt modelId="{1734E9E5-8BDC-C448-9AF8-511BB28868E8}" type="pres">
      <dgm:prSet presAssocID="{29257543-5F1C-B14F-ABCD-8C1EADB44437}" presName="txShp" presStyleLbl="node1" presStyleIdx="2" presStyleCnt="4" custScaleX="131932">
        <dgm:presLayoutVars>
          <dgm:bulletEnabled val="1"/>
        </dgm:presLayoutVars>
      </dgm:prSet>
      <dgm:spPr/>
      <dgm:t>
        <a:bodyPr/>
        <a:lstStyle/>
        <a:p>
          <a:endParaRPr lang="en-US"/>
        </a:p>
      </dgm:t>
    </dgm:pt>
    <dgm:pt modelId="{615E1F9D-1E54-F24F-94C7-9B6B3B2E2E58}" type="pres">
      <dgm:prSet presAssocID="{7A6E49A3-2CB7-694F-85CD-1977BB190E54}" presName="spacing" presStyleCnt="0"/>
      <dgm:spPr/>
    </dgm:pt>
    <dgm:pt modelId="{8A412BBC-922A-184D-AC32-05F47C39123D}" type="pres">
      <dgm:prSet presAssocID="{CAF7749F-7BD3-884D-AB4F-90B4813CE0C2}" presName="composite" presStyleCnt="0"/>
      <dgm:spPr/>
    </dgm:pt>
    <dgm:pt modelId="{B4558F0D-1895-1741-9034-6ED7E2751A7B}" type="pres">
      <dgm:prSet presAssocID="{CAF7749F-7BD3-884D-AB4F-90B4813CE0C2}" presName="imgShp" presStyleLbl="fgImgPlace1" presStyleIdx="3" presStyleCnt="4" custLinFactNeighborX="-83100"/>
      <dgm:spPr/>
    </dgm:pt>
    <dgm:pt modelId="{B8C23132-7101-B74A-82AD-3907EC1C188D}" type="pres">
      <dgm:prSet presAssocID="{CAF7749F-7BD3-884D-AB4F-90B4813CE0C2}" presName="txShp" presStyleLbl="node1" presStyleIdx="3" presStyleCnt="4" custScaleX="131932">
        <dgm:presLayoutVars>
          <dgm:bulletEnabled val="1"/>
        </dgm:presLayoutVars>
      </dgm:prSet>
      <dgm:spPr/>
    </dgm:pt>
  </dgm:ptLst>
  <dgm:cxnLst>
    <dgm:cxn modelId="{7F792A64-E47F-7B48-B600-318432F4153E}" srcId="{EF7A5B2D-E07D-F744-963F-5FB045E316DD}" destId="{CAF7749F-7BD3-884D-AB4F-90B4813CE0C2}" srcOrd="3" destOrd="0" parTransId="{FAC61A3E-5146-504D-A541-2759C0512F15}" sibTransId="{E54490A9-2FC2-F847-ABC3-5FDB24AA93A0}"/>
    <dgm:cxn modelId="{5BD479A8-76B6-9C4A-BAE1-ACA7C49A35E8}" type="presOf" srcId="{68489271-B188-CB40-B676-AB03ADADA26D}" destId="{48058D5D-A990-964C-AE49-37922E0DA52B}" srcOrd="0" destOrd="1" presId="urn:microsoft.com/office/officeart/2005/8/layout/vList3"/>
    <dgm:cxn modelId="{5787360D-444C-DD4B-B87A-D83D429431B7}" srcId="{3000C836-1B25-7A40-B519-8338C8B4E887}" destId="{68489271-B188-CB40-B676-AB03ADADA26D}" srcOrd="0" destOrd="0" parTransId="{FEA4DB2B-747E-2142-BF29-E3C45001C27A}" sibTransId="{BE2B9769-E231-3442-9378-86386CD47BB2}"/>
    <dgm:cxn modelId="{B2D54A04-00BD-E94F-B900-AD4579CC15F5}" srcId="{EF7A5B2D-E07D-F744-963F-5FB045E316DD}" destId="{29257543-5F1C-B14F-ABCD-8C1EADB44437}" srcOrd="2" destOrd="0" parTransId="{14C6570F-CAA0-074F-A84F-5BD59400CF60}" sibTransId="{7A6E49A3-2CB7-694F-85CD-1977BB190E54}"/>
    <dgm:cxn modelId="{A8401241-089B-ED48-A2AF-7CE1A56B4D20}" srcId="{739E9BDB-29E6-2D4F-BE58-21D275D55F0D}" destId="{56B8F21E-156D-F247-93C3-01E36FE57398}" srcOrd="0" destOrd="0" parTransId="{113B3552-2658-144E-AB7C-C4F25C1FACF1}" sibTransId="{8014A42B-B674-3943-90A0-0BDF0F75F44A}"/>
    <dgm:cxn modelId="{94EA403A-A716-B24F-85FB-C685AAB6E5BE}" type="presOf" srcId="{3000C836-1B25-7A40-B519-8338C8B4E887}" destId="{48058D5D-A990-964C-AE49-37922E0DA52B}" srcOrd="0" destOrd="0" presId="urn:microsoft.com/office/officeart/2005/8/layout/vList3"/>
    <dgm:cxn modelId="{3687C8BF-E5EF-9846-81B2-09B1C9A4127D}" srcId="{EF7A5B2D-E07D-F744-963F-5FB045E316DD}" destId="{3000C836-1B25-7A40-B519-8338C8B4E887}" srcOrd="0" destOrd="0" parTransId="{738848E2-8257-DE43-BDA3-B02866B34130}" sibTransId="{E30BD846-2CE0-6344-8EB6-861852A06425}"/>
    <dgm:cxn modelId="{D4B6A5FB-2388-3E45-9B99-F55A38F3606A}" type="presOf" srcId="{56B8F21E-156D-F247-93C3-01E36FE57398}" destId="{CEC609E6-D4F8-B34D-A0B4-53871A5E6F03}" srcOrd="0" destOrd="1" presId="urn:microsoft.com/office/officeart/2005/8/layout/vList3"/>
    <dgm:cxn modelId="{636D15FF-9BFA-BE4F-AE42-DE9D863F9938}" type="presOf" srcId="{739E9BDB-29E6-2D4F-BE58-21D275D55F0D}" destId="{CEC609E6-D4F8-B34D-A0B4-53871A5E6F03}" srcOrd="0" destOrd="0" presId="urn:microsoft.com/office/officeart/2005/8/layout/vList3"/>
    <dgm:cxn modelId="{7DA779AD-1639-1644-9734-F9DC74CFA347}" srcId="{29257543-5F1C-B14F-ABCD-8C1EADB44437}" destId="{585305C8-052F-C840-B9A8-4EA34FFEE296}" srcOrd="0" destOrd="0" parTransId="{42017B07-4F36-3D48-B124-3C0367A46AE5}" sibTransId="{293A9956-D42C-854A-9945-39C8731603F5}"/>
    <dgm:cxn modelId="{9D88C2E4-36D6-264B-B7E0-2852D425D42C}" type="presOf" srcId="{CAF7749F-7BD3-884D-AB4F-90B4813CE0C2}" destId="{B8C23132-7101-B74A-82AD-3907EC1C188D}" srcOrd="0" destOrd="0" presId="urn:microsoft.com/office/officeart/2005/8/layout/vList3"/>
    <dgm:cxn modelId="{B3EBFF57-D674-BE4D-A925-8E0D314CF9DE}" type="presOf" srcId="{696B75EB-77E9-4B41-80F2-A2801326F4A3}" destId="{B8C23132-7101-B74A-82AD-3907EC1C188D}" srcOrd="0" destOrd="1" presId="urn:microsoft.com/office/officeart/2005/8/layout/vList3"/>
    <dgm:cxn modelId="{961DDC07-A1F6-B44C-BD25-7EB2B190BDBC}" srcId="{CAF7749F-7BD3-884D-AB4F-90B4813CE0C2}" destId="{696B75EB-77E9-4B41-80F2-A2801326F4A3}" srcOrd="0" destOrd="0" parTransId="{0641B8C8-42ED-354C-AD55-796F012B91C4}" sibTransId="{EB9A42E2-31E9-344C-AF9C-86A7627A4E80}"/>
    <dgm:cxn modelId="{DD8E85A7-9405-9C46-96FF-9ABE8E4D5C3B}" type="presOf" srcId="{585305C8-052F-C840-B9A8-4EA34FFEE296}" destId="{1734E9E5-8BDC-C448-9AF8-511BB28868E8}" srcOrd="0" destOrd="1" presId="urn:microsoft.com/office/officeart/2005/8/layout/vList3"/>
    <dgm:cxn modelId="{4FB12B58-5873-5F44-8D5B-DCBCAA4720C0}" type="presOf" srcId="{EF7A5B2D-E07D-F744-963F-5FB045E316DD}" destId="{DE22F267-32C0-FD45-82D5-7CE3929B9AFF}" srcOrd="0" destOrd="0" presId="urn:microsoft.com/office/officeart/2005/8/layout/vList3"/>
    <dgm:cxn modelId="{0FC27151-25BF-2C4A-AEA6-AB4C96F92FAD}" type="presOf" srcId="{29257543-5F1C-B14F-ABCD-8C1EADB44437}" destId="{1734E9E5-8BDC-C448-9AF8-511BB28868E8}" srcOrd="0" destOrd="0" presId="urn:microsoft.com/office/officeart/2005/8/layout/vList3"/>
    <dgm:cxn modelId="{908E9CF8-69DD-9146-9FF0-49F5C3CF4878}" srcId="{EF7A5B2D-E07D-F744-963F-5FB045E316DD}" destId="{739E9BDB-29E6-2D4F-BE58-21D275D55F0D}" srcOrd="1" destOrd="0" parTransId="{0F37BDE8-373C-7E44-80A5-54E12437305F}" sibTransId="{4EC5876F-FD4C-7A41-A81B-4DD3B40BD274}"/>
    <dgm:cxn modelId="{A206BDB8-3162-214E-8B47-DCD4732850C7}" type="presParOf" srcId="{DE22F267-32C0-FD45-82D5-7CE3929B9AFF}" destId="{4A74A3A4-39A3-6841-8B05-C05B1A69C7E1}" srcOrd="0" destOrd="0" presId="urn:microsoft.com/office/officeart/2005/8/layout/vList3"/>
    <dgm:cxn modelId="{CA94A739-9005-6140-8FE2-F64DF159914B}" type="presParOf" srcId="{4A74A3A4-39A3-6841-8B05-C05B1A69C7E1}" destId="{6911F73E-2567-814F-89E0-1050ECB99775}" srcOrd="0" destOrd="0" presId="urn:microsoft.com/office/officeart/2005/8/layout/vList3"/>
    <dgm:cxn modelId="{9892E7A9-19EC-E945-B39A-A2DA279BC1F0}" type="presParOf" srcId="{4A74A3A4-39A3-6841-8B05-C05B1A69C7E1}" destId="{48058D5D-A990-964C-AE49-37922E0DA52B}" srcOrd="1" destOrd="0" presId="urn:microsoft.com/office/officeart/2005/8/layout/vList3"/>
    <dgm:cxn modelId="{A996DABF-14F9-0542-91C9-80D6E7B3090A}" type="presParOf" srcId="{DE22F267-32C0-FD45-82D5-7CE3929B9AFF}" destId="{13D8A4B1-99B1-ED44-946E-D98E7824F0AE}" srcOrd="1" destOrd="0" presId="urn:microsoft.com/office/officeart/2005/8/layout/vList3"/>
    <dgm:cxn modelId="{FFEC34E3-D2BC-4F42-B938-8FF1C6816EEA}" type="presParOf" srcId="{DE22F267-32C0-FD45-82D5-7CE3929B9AFF}" destId="{83E9DEDA-8DD8-A14F-B6CD-2655A00AB846}" srcOrd="2" destOrd="0" presId="urn:microsoft.com/office/officeart/2005/8/layout/vList3"/>
    <dgm:cxn modelId="{9563386E-47D8-B44E-89F0-BE25675FACE2}" type="presParOf" srcId="{83E9DEDA-8DD8-A14F-B6CD-2655A00AB846}" destId="{32F9D9D2-14D8-EB4C-96B9-72A9A9C25B8C}" srcOrd="0" destOrd="0" presId="urn:microsoft.com/office/officeart/2005/8/layout/vList3"/>
    <dgm:cxn modelId="{5544737A-543C-944A-B3EB-FE997C858662}" type="presParOf" srcId="{83E9DEDA-8DD8-A14F-B6CD-2655A00AB846}" destId="{CEC609E6-D4F8-B34D-A0B4-53871A5E6F03}" srcOrd="1" destOrd="0" presId="urn:microsoft.com/office/officeart/2005/8/layout/vList3"/>
    <dgm:cxn modelId="{80B3ED5E-8119-6C4E-BC75-4021E492B683}" type="presParOf" srcId="{DE22F267-32C0-FD45-82D5-7CE3929B9AFF}" destId="{A57C2A57-C8F3-2D44-9970-6F4C78DF4493}" srcOrd="3" destOrd="0" presId="urn:microsoft.com/office/officeart/2005/8/layout/vList3"/>
    <dgm:cxn modelId="{E5B99CB7-536A-9E43-9420-3ED427636ADB}" type="presParOf" srcId="{DE22F267-32C0-FD45-82D5-7CE3929B9AFF}" destId="{E314CCF8-363A-9B46-AEAC-09A98F4113A3}" srcOrd="4" destOrd="0" presId="urn:microsoft.com/office/officeart/2005/8/layout/vList3"/>
    <dgm:cxn modelId="{AB275392-84B4-D84E-9BA1-47240A3DD1CD}" type="presParOf" srcId="{E314CCF8-363A-9B46-AEAC-09A98F4113A3}" destId="{E24EC7A3-F9B7-DC49-A184-12CEDFDDC37A}" srcOrd="0" destOrd="0" presId="urn:microsoft.com/office/officeart/2005/8/layout/vList3"/>
    <dgm:cxn modelId="{AC34DC13-5A7E-3B45-86FE-F1A1298D1954}" type="presParOf" srcId="{E314CCF8-363A-9B46-AEAC-09A98F4113A3}" destId="{1734E9E5-8BDC-C448-9AF8-511BB28868E8}" srcOrd="1" destOrd="0" presId="urn:microsoft.com/office/officeart/2005/8/layout/vList3"/>
    <dgm:cxn modelId="{118EF326-FB54-0A46-9F24-F3C8509F9367}" type="presParOf" srcId="{DE22F267-32C0-FD45-82D5-7CE3929B9AFF}" destId="{615E1F9D-1E54-F24F-94C7-9B6B3B2E2E58}" srcOrd="5" destOrd="0" presId="urn:microsoft.com/office/officeart/2005/8/layout/vList3"/>
    <dgm:cxn modelId="{D2BC803C-491A-2349-B009-FA93CBED41B6}" type="presParOf" srcId="{DE22F267-32C0-FD45-82D5-7CE3929B9AFF}" destId="{8A412BBC-922A-184D-AC32-05F47C39123D}" srcOrd="6" destOrd="0" presId="urn:microsoft.com/office/officeart/2005/8/layout/vList3"/>
    <dgm:cxn modelId="{56E768FA-D16C-1E4B-934E-FAB3F9EF04FA}" type="presParOf" srcId="{8A412BBC-922A-184D-AC32-05F47C39123D}" destId="{B4558F0D-1895-1741-9034-6ED7E2751A7B}" srcOrd="0" destOrd="0" presId="urn:microsoft.com/office/officeart/2005/8/layout/vList3"/>
    <dgm:cxn modelId="{C327425C-F93A-8E42-AE79-3C82CA06DB0D}" type="presParOf" srcId="{8A412BBC-922A-184D-AC32-05F47C39123D}" destId="{B8C23132-7101-B74A-82AD-3907EC1C18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74161B-AB40-D947-8E1B-26ADDB4F8FE9}" type="doc">
      <dgm:prSet loTypeId="urn:microsoft.com/office/officeart/2005/8/layout/vList3" loCatId="" qsTypeId="urn:microsoft.com/office/officeart/2005/8/quickstyle/3D3" qsCatId="3D" csTypeId="urn:microsoft.com/office/officeart/2005/8/colors/colorful4" csCatId="colorful" phldr="1"/>
      <dgm:spPr/>
    </dgm:pt>
    <dgm:pt modelId="{48C7D847-0260-F741-8B96-329B2BFB9F2D}">
      <dgm:prSet phldrT="[Text]"/>
      <dgm:spPr/>
      <dgm:t>
        <a:bodyPr/>
        <a:lstStyle/>
        <a:p>
          <a:r>
            <a:rPr lang="en-US" sz="1600" b="1" dirty="0" smtClean="0"/>
            <a:t>Integrate</a:t>
          </a:r>
          <a:endParaRPr lang="en-US" sz="1600" b="1" dirty="0"/>
        </a:p>
      </dgm:t>
    </dgm:pt>
    <dgm:pt modelId="{0D84C23F-6F2D-F647-AD05-1F89F61BD16A}" type="parTrans" cxnId="{06D11FE0-4C96-184B-A6CD-86C27431D166}">
      <dgm:prSet/>
      <dgm:spPr/>
      <dgm:t>
        <a:bodyPr/>
        <a:lstStyle/>
        <a:p>
          <a:endParaRPr lang="en-US"/>
        </a:p>
      </dgm:t>
    </dgm:pt>
    <dgm:pt modelId="{E0A00A0F-1E47-744A-9614-61992BAD68C0}" type="sibTrans" cxnId="{06D11FE0-4C96-184B-A6CD-86C27431D166}">
      <dgm:prSet/>
      <dgm:spPr/>
      <dgm:t>
        <a:bodyPr/>
        <a:lstStyle/>
        <a:p>
          <a:endParaRPr lang="en-US"/>
        </a:p>
      </dgm:t>
    </dgm:pt>
    <dgm:pt modelId="{A1D8F8F9-961F-C04A-8FE1-B391D8DB6AF1}">
      <dgm:prSet phldrT="[Text]"/>
      <dgm:spPr/>
      <dgm:t>
        <a:bodyPr/>
        <a:lstStyle/>
        <a:p>
          <a:r>
            <a:rPr lang="en-US" dirty="0" smtClean="0"/>
            <a:t>Analyze</a:t>
          </a:r>
          <a:endParaRPr lang="en-US" dirty="0"/>
        </a:p>
      </dgm:t>
    </dgm:pt>
    <dgm:pt modelId="{D38D7C9B-328A-DA40-B3B3-14F58AB81295}" type="parTrans" cxnId="{2B61EC9D-DF04-5341-8544-29DD22D7D15F}">
      <dgm:prSet/>
      <dgm:spPr/>
      <dgm:t>
        <a:bodyPr/>
        <a:lstStyle/>
        <a:p>
          <a:endParaRPr lang="en-US"/>
        </a:p>
      </dgm:t>
    </dgm:pt>
    <dgm:pt modelId="{7D02D648-01B3-A849-9D5D-FEBE9BC8F6C3}" type="sibTrans" cxnId="{2B61EC9D-DF04-5341-8544-29DD22D7D15F}">
      <dgm:prSet/>
      <dgm:spPr/>
      <dgm:t>
        <a:bodyPr/>
        <a:lstStyle/>
        <a:p>
          <a:endParaRPr lang="en-US"/>
        </a:p>
      </dgm:t>
    </dgm:pt>
    <dgm:pt modelId="{565095DE-D2C6-CF4D-84FE-8206D94593A5}">
      <dgm:prSet phldrT="[Text]" custT="1"/>
      <dgm:spPr/>
      <dgm:t>
        <a:bodyPr/>
        <a:lstStyle/>
        <a:p>
          <a:r>
            <a:rPr lang="en-US" sz="1600" b="1" dirty="0" smtClean="0"/>
            <a:t>Visualize</a:t>
          </a:r>
          <a:endParaRPr lang="en-US" sz="1600" b="1" dirty="0"/>
        </a:p>
      </dgm:t>
    </dgm:pt>
    <dgm:pt modelId="{72013636-41CF-D541-975E-E17C7422E5F7}" type="parTrans" cxnId="{DA095432-195B-BA44-951A-240621CAFCCC}">
      <dgm:prSet/>
      <dgm:spPr/>
      <dgm:t>
        <a:bodyPr/>
        <a:lstStyle/>
        <a:p>
          <a:endParaRPr lang="en-US"/>
        </a:p>
      </dgm:t>
    </dgm:pt>
    <dgm:pt modelId="{77A822E2-ACC5-7D46-9415-E55B8E9A9549}" type="sibTrans" cxnId="{DA095432-195B-BA44-951A-240621CAFCCC}">
      <dgm:prSet/>
      <dgm:spPr/>
      <dgm:t>
        <a:bodyPr/>
        <a:lstStyle/>
        <a:p>
          <a:endParaRPr lang="en-US"/>
        </a:p>
      </dgm:t>
    </dgm:pt>
    <dgm:pt modelId="{8AA88564-ACBA-3849-B2FC-7665CC932107}">
      <dgm:prSet phldrT="[Text]" custT="1"/>
      <dgm:spPr/>
      <dgm:t>
        <a:bodyPr/>
        <a:lstStyle/>
        <a:p>
          <a:r>
            <a:rPr lang="en-US" sz="1600" b="1" dirty="0" smtClean="0"/>
            <a:t>Prepare</a:t>
          </a:r>
          <a:endParaRPr lang="en-US" sz="1600" b="1" dirty="0"/>
        </a:p>
      </dgm:t>
    </dgm:pt>
    <dgm:pt modelId="{6DF3B731-1EDA-FD4E-96DA-A0ACCE39C508}" type="parTrans" cxnId="{BB83BF6A-7F05-1947-82C2-F2D3A2B2D769}">
      <dgm:prSet/>
      <dgm:spPr/>
      <dgm:t>
        <a:bodyPr/>
        <a:lstStyle/>
        <a:p>
          <a:endParaRPr lang="en-US"/>
        </a:p>
      </dgm:t>
    </dgm:pt>
    <dgm:pt modelId="{C346DE48-5D45-A045-8851-4CBF55625CA5}" type="sibTrans" cxnId="{BB83BF6A-7F05-1947-82C2-F2D3A2B2D769}">
      <dgm:prSet/>
      <dgm:spPr/>
      <dgm:t>
        <a:bodyPr/>
        <a:lstStyle/>
        <a:p>
          <a:endParaRPr lang="en-US"/>
        </a:p>
      </dgm:t>
    </dgm:pt>
    <dgm:pt modelId="{2067763C-F073-7D44-BA24-1A9C80D3F3DB}">
      <dgm:prSet phldrT="[Text]" custT="1"/>
      <dgm:spPr/>
      <dgm:t>
        <a:bodyPr/>
        <a:lstStyle/>
        <a:p>
          <a:r>
            <a:rPr lang="en-US" sz="1400" b="1" dirty="0" smtClean="0"/>
            <a:t>The digital age is generating vast volumes of data in many different formats. Big data analytics simplifies the integration steps by connecting to and understanding the data the analysts require. </a:t>
          </a:r>
          <a:endParaRPr lang="en-US" sz="1400" b="1" dirty="0"/>
        </a:p>
      </dgm:t>
    </dgm:pt>
    <dgm:pt modelId="{DDC3B4BB-39D7-6F47-A6BF-EDBE660B3707}" type="parTrans" cxnId="{73B94A49-D1AB-2243-8C57-0175B4392F9C}">
      <dgm:prSet/>
      <dgm:spPr/>
      <dgm:t>
        <a:bodyPr/>
        <a:lstStyle/>
        <a:p>
          <a:endParaRPr lang="en-US"/>
        </a:p>
      </dgm:t>
    </dgm:pt>
    <dgm:pt modelId="{9EF4EDA7-4709-424B-B61A-B281C9153CB4}" type="sibTrans" cxnId="{73B94A49-D1AB-2243-8C57-0175B4392F9C}">
      <dgm:prSet/>
      <dgm:spPr/>
      <dgm:t>
        <a:bodyPr/>
        <a:lstStyle/>
        <a:p>
          <a:endParaRPr lang="en-US"/>
        </a:p>
      </dgm:t>
    </dgm:pt>
    <dgm:pt modelId="{85DD0F89-A67B-2F42-BC74-8AC4FE3F1933}">
      <dgm:prSet phldrT="[Text]" custT="1"/>
      <dgm:spPr/>
      <dgm:t>
        <a:bodyPr/>
        <a:lstStyle/>
        <a:p>
          <a:r>
            <a:rPr lang="en-US" sz="1400" b="1" dirty="0" smtClean="0"/>
            <a:t>Analysts can spend up to 80 percent of their time preparing their data for analysis. With vast volumes and a variety of big data, an analytic platform needs to help the analyst cleanse, transform and organize their data faster and easier. </a:t>
          </a:r>
          <a:endParaRPr lang="en-US" sz="1400" b="1" dirty="0"/>
        </a:p>
      </dgm:t>
    </dgm:pt>
    <dgm:pt modelId="{B51EA21C-862B-E747-A1EA-4B1590B6FB8B}" type="parTrans" cxnId="{9C03EBF4-0E0E-8C47-8381-A2D1541270E7}">
      <dgm:prSet/>
      <dgm:spPr/>
      <dgm:t>
        <a:bodyPr/>
        <a:lstStyle/>
        <a:p>
          <a:endParaRPr lang="en-US"/>
        </a:p>
      </dgm:t>
    </dgm:pt>
    <dgm:pt modelId="{265452AE-2329-C54A-9DA9-99090CA89D58}" type="sibTrans" cxnId="{9C03EBF4-0E0E-8C47-8381-A2D1541270E7}">
      <dgm:prSet/>
      <dgm:spPr/>
      <dgm:t>
        <a:bodyPr/>
        <a:lstStyle/>
        <a:p>
          <a:endParaRPr lang="en-US"/>
        </a:p>
      </dgm:t>
    </dgm:pt>
    <dgm:pt modelId="{BB32AEE4-0A89-214C-A9FF-43AFB0FE3C7E}">
      <dgm:prSet phldrT="[Text]"/>
      <dgm:spPr/>
      <dgm:t>
        <a:bodyPr/>
        <a:lstStyle/>
        <a:p>
          <a:r>
            <a:rPr lang="en-US" dirty="0" smtClean="0"/>
            <a:t>Answering “how” and “why” questions on big data requires a vast number of analytic functions that range from simple aggregations to advanced algorithms. A strong big data analytics platform must make it easy to apply these functions to find patterns deep within the data. </a:t>
          </a:r>
          <a:endParaRPr lang="en-US" dirty="0"/>
        </a:p>
      </dgm:t>
    </dgm:pt>
    <dgm:pt modelId="{8DE764F9-07F9-CA4F-A5CB-96B796C63A0C}" type="parTrans" cxnId="{79A707D5-F99F-E942-A4A2-7C18795F02D3}">
      <dgm:prSet/>
      <dgm:spPr/>
      <dgm:t>
        <a:bodyPr/>
        <a:lstStyle/>
        <a:p>
          <a:endParaRPr lang="en-US"/>
        </a:p>
      </dgm:t>
    </dgm:pt>
    <dgm:pt modelId="{CE8CF612-200A-0F47-BB4D-A46947A83AA7}" type="sibTrans" cxnId="{79A707D5-F99F-E942-A4A2-7C18795F02D3}">
      <dgm:prSet/>
      <dgm:spPr/>
      <dgm:t>
        <a:bodyPr/>
        <a:lstStyle/>
        <a:p>
          <a:endParaRPr lang="en-US"/>
        </a:p>
      </dgm:t>
    </dgm:pt>
    <dgm:pt modelId="{8F186F04-F904-3746-A61B-88AE88647B97}">
      <dgm:prSet phldrT="[Text]" custT="1"/>
      <dgm:spPr/>
      <dgm:t>
        <a:bodyPr/>
        <a:lstStyle/>
        <a:p>
          <a:r>
            <a:rPr lang="en-US" sz="1400" b="1" dirty="0" smtClean="0"/>
            <a:t>Big data analytics requires a new range of visualization capabilities that can show signals within the noise. Visualization must be easily applied to the analytic result sets to show both analysts and business teams new trends and patterns. </a:t>
          </a:r>
          <a:endParaRPr lang="en-US" sz="1400" b="1" dirty="0"/>
        </a:p>
      </dgm:t>
    </dgm:pt>
    <dgm:pt modelId="{79680C63-89EF-E64F-8063-EF1F748CCF81}" type="parTrans" cxnId="{B0A99E87-6722-6042-B60B-0AE7C282697A}">
      <dgm:prSet/>
      <dgm:spPr/>
      <dgm:t>
        <a:bodyPr/>
        <a:lstStyle/>
        <a:p>
          <a:endParaRPr lang="en-US"/>
        </a:p>
      </dgm:t>
    </dgm:pt>
    <dgm:pt modelId="{8BBC1C57-BFE5-B546-B13A-856C9B0ED6FE}" type="sibTrans" cxnId="{B0A99E87-6722-6042-B60B-0AE7C282697A}">
      <dgm:prSet/>
      <dgm:spPr/>
      <dgm:t>
        <a:bodyPr/>
        <a:lstStyle/>
        <a:p>
          <a:endParaRPr lang="en-US"/>
        </a:p>
      </dgm:t>
    </dgm:pt>
    <dgm:pt modelId="{5760F1EE-C648-0F4F-83E1-9B7D1ECCBEC3}" type="pres">
      <dgm:prSet presAssocID="{5474161B-AB40-D947-8E1B-26ADDB4F8FE9}" presName="linearFlow" presStyleCnt="0">
        <dgm:presLayoutVars>
          <dgm:dir/>
          <dgm:resizeHandles val="exact"/>
        </dgm:presLayoutVars>
      </dgm:prSet>
      <dgm:spPr/>
    </dgm:pt>
    <dgm:pt modelId="{E4EEDB67-0897-114D-9B05-F7E9D4901D42}" type="pres">
      <dgm:prSet presAssocID="{48C7D847-0260-F741-8B96-329B2BFB9F2D}" presName="composite" presStyleCnt="0"/>
      <dgm:spPr/>
    </dgm:pt>
    <dgm:pt modelId="{4A4DAB4E-F4EB-E442-8B58-F264278DC09C}" type="pres">
      <dgm:prSet presAssocID="{48C7D847-0260-F741-8B96-329B2BFB9F2D}" presName="imgShp" presStyleLbl="fgImgPlace1" presStyleIdx="0" presStyleCnt="4" custLinFactNeighborX="-94736"/>
      <dgm:spPr/>
    </dgm:pt>
    <dgm:pt modelId="{50170676-F3F3-0B43-9548-C1D12F4392D9}" type="pres">
      <dgm:prSet presAssocID="{48C7D847-0260-F741-8B96-329B2BFB9F2D}" presName="txShp" presStyleLbl="node1" presStyleIdx="0" presStyleCnt="4" custScaleX="141939" custLinFactNeighborX="4128">
        <dgm:presLayoutVars>
          <dgm:bulletEnabled val="1"/>
        </dgm:presLayoutVars>
      </dgm:prSet>
      <dgm:spPr/>
      <dgm:t>
        <a:bodyPr/>
        <a:lstStyle/>
        <a:p>
          <a:endParaRPr lang="en-US"/>
        </a:p>
      </dgm:t>
    </dgm:pt>
    <dgm:pt modelId="{B76A05A8-6451-5A41-9766-C33914BC8142}" type="pres">
      <dgm:prSet presAssocID="{E0A00A0F-1E47-744A-9614-61992BAD68C0}" presName="spacing" presStyleCnt="0"/>
      <dgm:spPr/>
    </dgm:pt>
    <dgm:pt modelId="{662658D3-1463-B141-B24D-79D34F0A1251}" type="pres">
      <dgm:prSet presAssocID="{8AA88564-ACBA-3849-B2FC-7665CC932107}" presName="composite" presStyleCnt="0"/>
      <dgm:spPr/>
    </dgm:pt>
    <dgm:pt modelId="{A0D632C8-7907-CB4B-8464-F5FFBF80EC7C}" type="pres">
      <dgm:prSet presAssocID="{8AA88564-ACBA-3849-B2FC-7665CC932107}" presName="imgShp" presStyleLbl="fgImgPlace1" presStyleIdx="1" presStyleCnt="4" custLinFactNeighborX="-94736"/>
      <dgm:spPr/>
    </dgm:pt>
    <dgm:pt modelId="{F86241CA-AB4B-5F42-A211-90947BF0EE33}" type="pres">
      <dgm:prSet presAssocID="{8AA88564-ACBA-3849-B2FC-7665CC932107}" presName="txShp" presStyleLbl="node1" presStyleIdx="1" presStyleCnt="4" custScaleX="141939" custLinFactNeighborX="4128">
        <dgm:presLayoutVars>
          <dgm:bulletEnabled val="1"/>
        </dgm:presLayoutVars>
      </dgm:prSet>
      <dgm:spPr/>
      <dgm:t>
        <a:bodyPr/>
        <a:lstStyle/>
        <a:p>
          <a:endParaRPr lang="en-US"/>
        </a:p>
      </dgm:t>
    </dgm:pt>
    <dgm:pt modelId="{C5C208EE-6B22-9A40-8360-410B74359261}" type="pres">
      <dgm:prSet presAssocID="{C346DE48-5D45-A045-8851-4CBF55625CA5}" presName="spacing" presStyleCnt="0"/>
      <dgm:spPr/>
    </dgm:pt>
    <dgm:pt modelId="{E3B50074-7CA6-CE43-BCC9-FD7C7D27959C}" type="pres">
      <dgm:prSet presAssocID="{A1D8F8F9-961F-C04A-8FE1-B391D8DB6AF1}" presName="composite" presStyleCnt="0"/>
      <dgm:spPr/>
    </dgm:pt>
    <dgm:pt modelId="{A76D0C09-8B44-074F-9B81-EC717661FB19}" type="pres">
      <dgm:prSet presAssocID="{A1D8F8F9-961F-C04A-8FE1-B391D8DB6AF1}" presName="imgShp" presStyleLbl="fgImgPlace1" presStyleIdx="2" presStyleCnt="4" custLinFactNeighborX="-94736"/>
      <dgm:spPr/>
    </dgm:pt>
    <dgm:pt modelId="{00C52DB0-541C-6749-A80B-DC48E4D99B32}" type="pres">
      <dgm:prSet presAssocID="{A1D8F8F9-961F-C04A-8FE1-B391D8DB6AF1}" presName="txShp" presStyleLbl="node1" presStyleIdx="2" presStyleCnt="4" custScaleX="141939" custLinFactNeighborX="4128">
        <dgm:presLayoutVars>
          <dgm:bulletEnabled val="1"/>
        </dgm:presLayoutVars>
      </dgm:prSet>
      <dgm:spPr/>
    </dgm:pt>
    <dgm:pt modelId="{1568F662-7B52-BB4D-803D-DA1FBAB19F87}" type="pres">
      <dgm:prSet presAssocID="{7D02D648-01B3-A849-9D5D-FEBE9BC8F6C3}" presName="spacing" presStyleCnt="0"/>
      <dgm:spPr/>
    </dgm:pt>
    <dgm:pt modelId="{1A5E1684-FB9C-C449-B8AC-BDDAD374AFA4}" type="pres">
      <dgm:prSet presAssocID="{565095DE-D2C6-CF4D-84FE-8206D94593A5}" presName="composite" presStyleCnt="0"/>
      <dgm:spPr/>
    </dgm:pt>
    <dgm:pt modelId="{2FAE7157-539F-E940-8551-9F66D29205BD}" type="pres">
      <dgm:prSet presAssocID="{565095DE-D2C6-CF4D-84FE-8206D94593A5}" presName="imgShp" presStyleLbl="fgImgPlace1" presStyleIdx="3" presStyleCnt="4" custLinFactNeighborX="-94736"/>
      <dgm:spPr/>
    </dgm:pt>
    <dgm:pt modelId="{F8B56F11-2F70-BF4E-A38E-6EB6158CD610}" type="pres">
      <dgm:prSet presAssocID="{565095DE-D2C6-CF4D-84FE-8206D94593A5}" presName="txShp" presStyleLbl="node1" presStyleIdx="3" presStyleCnt="4" custScaleX="141939" custLinFactNeighborX="4128">
        <dgm:presLayoutVars>
          <dgm:bulletEnabled val="1"/>
        </dgm:presLayoutVars>
      </dgm:prSet>
      <dgm:spPr/>
      <dgm:t>
        <a:bodyPr/>
        <a:lstStyle/>
        <a:p>
          <a:endParaRPr lang="en-US"/>
        </a:p>
      </dgm:t>
    </dgm:pt>
  </dgm:ptLst>
  <dgm:cxnLst>
    <dgm:cxn modelId="{9C03EBF4-0E0E-8C47-8381-A2D1541270E7}" srcId="{8AA88564-ACBA-3849-B2FC-7665CC932107}" destId="{85DD0F89-A67B-2F42-BC74-8AC4FE3F1933}" srcOrd="0" destOrd="0" parTransId="{B51EA21C-862B-E747-A1EA-4B1590B6FB8B}" sibTransId="{265452AE-2329-C54A-9DA9-99090CA89D58}"/>
    <dgm:cxn modelId="{58DD885D-26AD-D641-8AF7-10D314A06286}" type="presOf" srcId="{8F186F04-F904-3746-A61B-88AE88647B97}" destId="{F8B56F11-2F70-BF4E-A38E-6EB6158CD610}" srcOrd="0" destOrd="1" presId="urn:microsoft.com/office/officeart/2005/8/layout/vList3"/>
    <dgm:cxn modelId="{73B94A49-D1AB-2243-8C57-0175B4392F9C}" srcId="{48C7D847-0260-F741-8B96-329B2BFB9F2D}" destId="{2067763C-F073-7D44-BA24-1A9C80D3F3DB}" srcOrd="0" destOrd="0" parTransId="{DDC3B4BB-39D7-6F47-A6BF-EDBE660B3707}" sibTransId="{9EF4EDA7-4709-424B-B61A-B281C9153CB4}"/>
    <dgm:cxn modelId="{D2888242-EB2B-5C4B-B156-342D7517E2F1}" type="presOf" srcId="{BB32AEE4-0A89-214C-A9FF-43AFB0FE3C7E}" destId="{00C52DB0-541C-6749-A80B-DC48E4D99B32}" srcOrd="0" destOrd="1" presId="urn:microsoft.com/office/officeart/2005/8/layout/vList3"/>
    <dgm:cxn modelId="{06D11FE0-4C96-184B-A6CD-86C27431D166}" srcId="{5474161B-AB40-D947-8E1B-26ADDB4F8FE9}" destId="{48C7D847-0260-F741-8B96-329B2BFB9F2D}" srcOrd="0" destOrd="0" parTransId="{0D84C23F-6F2D-F647-AD05-1F89F61BD16A}" sibTransId="{E0A00A0F-1E47-744A-9614-61992BAD68C0}"/>
    <dgm:cxn modelId="{2A3F0DF5-7FE4-DE48-9D25-F63CFD7C2C7B}" type="presOf" srcId="{8AA88564-ACBA-3849-B2FC-7665CC932107}" destId="{F86241CA-AB4B-5F42-A211-90947BF0EE33}" srcOrd="0" destOrd="0" presId="urn:microsoft.com/office/officeart/2005/8/layout/vList3"/>
    <dgm:cxn modelId="{8171113F-9418-9A46-BE9B-54A466654683}" type="presOf" srcId="{48C7D847-0260-F741-8B96-329B2BFB9F2D}" destId="{50170676-F3F3-0B43-9548-C1D12F4392D9}" srcOrd="0" destOrd="0" presId="urn:microsoft.com/office/officeart/2005/8/layout/vList3"/>
    <dgm:cxn modelId="{CE2AB55E-92C1-E948-9C1B-D296CFF9B989}" type="presOf" srcId="{5474161B-AB40-D947-8E1B-26ADDB4F8FE9}" destId="{5760F1EE-C648-0F4F-83E1-9B7D1ECCBEC3}" srcOrd="0" destOrd="0" presId="urn:microsoft.com/office/officeart/2005/8/layout/vList3"/>
    <dgm:cxn modelId="{8E347569-58DD-B440-8891-5CDB9A6532CD}" type="presOf" srcId="{A1D8F8F9-961F-C04A-8FE1-B391D8DB6AF1}" destId="{00C52DB0-541C-6749-A80B-DC48E4D99B32}" srcOrd="0" destOrd="0" presId="urn:microsoft.com/office/officeart/2005/8/layout/vList3"/>
    <dgm:cxn modelId="{DA095432-195B-BA44-951A-240621CAFCCC}" srcId="{5474161B-AB40-D947-8E1B-26ADDB4F8FE9}" destId="{565095DE-D2C6-CF4D-84FE-8206D94593A5}" srcOrd="3" destOrd="0" parTransId="{72013636-41CF-D541-975E-E17C7422E5F7}" sibTransId="{77A822E2-ACC5-7D46-9415-E55B8E9A9549}"/>
    <dgm:cxn modelId="{79A707D5-F99F-E942-A4A2-7C18795F02D3}" srcId="{A1D8F8F9-961F-C04A-8FE1-B391D8DB6AF1}" destId="{BB32AEE4-0A89-214C-A9FF-43AFB0FE3C7E}" srcOrd="0" destOrd="0" parTransId="{8DE764F9-07F9-CA4F-A5CB-96B796C63A0C}" sibTransId="{CE8CF612-200A-0F47-BB4D-A46947A83AA7}"/>
    <dgm:cxn modelId="{E7CE8E2E-223D-0B4E-B56D-8449E3745289}" type="presOf" srcId="{2067763C-F073-7D44-BA24-1A9C80D3F3DB}" destId="{50170676-F3F3-0B43-9548-C1D12F4392D9}" srcOrd="0" destOrd="1" presId="urn:microsoft.com/office/officeart/2005/8/layout/vList3"/>
    <dgm:cxn modelId="{2B61EC9D-DF04-5341-8544-29DD22D7D15F}" srcId="{5474161B-AB40-D947-8E1B-26ADDB4F8FE9}" destId="{A1D8F8F9-961F-C04A-8FE1-B391D8DB6AF1}" srcOrd="2" destOrd="0" parTransId="{D38D7C9B-328A-DA40-B3B3-14F58AB81295}" sibTransId="{7D02D648-01B3-A849-9D5D-FEBE9BC8F6C3}"/>
    <dgm:cxn modelId="{B0A99E87-6722-6042-B60B-0AE7C282697A}" srcId="{565095DE-D2C6-CF4D-84FE-8206D94593A5}" destId="{8F186F04-F904-3746-A61B-88AE88647B97}" srcOrd="0" destOrd="0" parTransId="{79680C63-89EF-E64F-8063-EF1F748CCF81}" sibTransId="{8BBC1C57-BFE5-B546-B13A-856C9B0ED6FE}"/>
    <dgm:cxn modelId="{ED9D731F-B0E8-1E40-B58A-431EC02B1268}" type="presOf" srcId="{85DD0F89-A67B-2F42-BC74-8AC4FE3F1933}" destId="{F86241CA-AB4B-5F42-A211-90947BF0EE33}" srcOrd="0" destOrd="1" presId="urn:microsoft.com/office/officeart/2005/8/layout/vList3"/>
    <dgm:cxn modelId="{287A756B-F384-9446-B030-5804BBAE4324}" type="presOf" srcId="{565095DE-D2C6-CF4D-84FE-8206D94593A5}" destId="{F8B56F11-2F70-BF4E-A38E-6EB6158CD610}" srcOrd="0" destOrd="0" presId="urn:microsoft.com/office/officeart/2005/8/layout/vList3"/>
    <dgm:cxn modelId="{BB83BF6A-7F05-1947-82C2-F2D3A2B2D769}" srcId="{5474161B-AB40-D947-8E1B-26ADDB4F8FE9}" destId="{8AA88564-ACBA-3849-B2FC-7665CC932107}" srcOrd="1" destOrd="0" parTransId="{6DF3B731-1EDA-FD4E-96DA-A0ACCE39C508}" sibTransId="{C346DE48-5D45-A045-8851-4CBF55625CA5}"/>
    <dgm:cxn modelId="{E359DA8A-FA4D-404F-967D-8113D8400333}" type="presParOf" srcId="{5760F1EE-C648-0F4F-83E1-9B7D1ECCBEC3}" destId="{E4EEDB67-0897-114D-9B05-F7E9D4901D42}" srcOrd="0" destOrd="0" presId="urn:microsoft.com/office/officeart/2005/8/layout/vList3"/>
    <dgm:cxn modelId="{FC6FB3C3-F182-DA4F-80E0-D14CEBCE1933}" type="presParOf" srcId="{E4EEDB67-0897-114D-9B05-F7E9D4901D42}" destId="{4A4DAB4E-F4EB-E442-8B58-F264278DC09C}" srcOrd="0" destOrd="0" presId="urn:microsoft.com/office/officeart/2005/8/layout/vList3"/>
    <dgm:cxn modelId="{5B6E8345-0C36-C846-94E0-B5CF5A16D381}" type="presParOf" srcId="{E4EEDB67-0897-114D-9B05-F7E9D4901D42}" destId="{50170676-F3F3-0B43-9548-C1D12F4392D9}" srcOrd="1" destOrd="0" presId="urn:microsoft.com/office/officeart/2005/8/layout/vList3"/>
    <dgm:cxn modelId="{010DFBA5-FD98-2D43-8A2C-03A6F9015BFD}" type="presParOf" srcId="{5760F1EE-C648-0F4F-83E1-9B7D1ECCBEC3}" destId="{B76A05A8-6451-5A41-9766-C33914BC8142}" srcOrd="1" destOrd="0" presId="urn:microsoft.com/office/officeart/2005/8/layout/vList3"/>
    <dgm:cxn modelId="{E8EA9FB5-10AF-834A-B345-6C06C9F8E6D0}" type="presParOf" srcId="{5760F1EE-C648-0F4F-83E1-9B7D1ECCBEC3}" destId="{662658D3-1463-B141-B24D-79D34F0A1251}" srcOrd="2" destOrd="0" presId="urn:microsoft.com/office/officeart/2005/8/layout/vList3"/>
    <dgm:cxn modelId="{B1236181-B916-3349-8A9C-46474AEC85F4}" type="presParOf" srcId="{662658D3-1463-B141-B24D-79D34F0A1251}" destId="{A0D632C8-7907-CB4B-8464-F5FFBF80EC7C}" srcOrd="0" destOrd="0" presId="urn:microsoft.com/office/officeart/2005/8/layout/vList3"/>
    <dgm:cxn modelId="{C9E48914-14F0-8C42-AD4B-E953DD98D372}" type="presParOf" srcId="{662658D3-1463-B141-B24D-79D34F0A1251}" destId="{F86241CA-AB4B-5F42-A211-90947BF0EE33}" srcOrd="1" destOrd="0" presId="urn:microsoft.com/office/officeart/2005/8/layout/vList3"/>
    <dgm:cxn modelId="{272DA6C0-9127-704C-A11F-F13CCE00E476}" type="presParOf" srcId="{5760F1EE-C648-0F4F-83E1-9B7D1ECCBEC3}" destId="{C5C208EE-6B22-9A40-8360-410B74359261}" srcOrd="3" destOrd="0" presId="urn:microsoft.com/office/officeart/2005/8/layout/vList3"/>
    <dgm:cxn modelId="{8BC8F1B3-C4C1-1146-8E9D-6F2463CB95CB}" type="presParOf" srcId="{5760F1EE-C648-0F4F-83E1-9B7D1ECCBEC3}" destId="{E3B50074-7CA6-CE43-BCC9-FD7C7D27959C}" srcOrd="4" destOrd="0" presId="urn:microsoft.com/office/officeart/2005/8/layout/vList3"/>
    <dgm:cxn modelId="{3B89B6FC-894C-084D-9AD5-2FB15EB3E991}" type="presParOf" srcId="{E3B50074-7CA6-CE43-BCC9-FD7C7D27959C}" destId="{A76D0C09-8B44-074F-9B81-EC717661FB19}" srcOrd="0" destOrd="0" presId="urn:microsoft.com/office/officeart/2005/8/layout/vList3"/>
    <dgm:cxn modelId="{D80847A7-4DFC-8B42-BFBB-3688BCD64DB4}" type="presParOf" srcId="{E3B50074-7CA6-CE43-BCC9-FD7C7D27959C}" destId="{00C52DB0-541C-6749-A80B-DC48E4D99B32}" srcOrd="1" destOrd="0" presId="urn:microsoft.com/office/officeart/2005/8/layout/vList3"/>
    <dgm:cxn modelId="{E044CDF5-7B6F-0C41-8F31-1DDBF781F12E}" type="presParOf" srcId="{5760F1EE-C648-0F4F-83E1-9B7D1ECCBEC3}" destId="{1568F662-7B52-BB4D-803D-DA1FBAB19F87}" srcOrd="5" destOrd="0" presId="urn:microsoft.com/office/officeart/2005/8/layout/vList3"/>
    <dgm:cxn modelId="{83C8CE9C-3F0E-C14D-AD11-ED35DB341F34}" type="presParOf" srcId="{5760F1EE-C648-0F4F-83E1-9B7D1ECCBEC3}" destId="{1A5E1684-FB9C-C449-B8AC-BDDAD374AFA4}" srcOrd="6" destOrd="0" presId="urn:microsoft.com/office/officeart/2005/8/layout/vList3"/>
    <dgm:cxn modelId="{F0473939-06D1-A94D-B04C-FE24DBB5BDC3}" type="presParOf" srcId="{1A5E1684-FB9C-C449-B8AC-BDDAD374AFA4}" destId="{2FAE7157-539F-E940-8551-9F66D29205BD}" srcOrd="0" destOrd="0" presId="urn:microsoft.com/office/officeart/2005/8/layout/vList3"/>
    <dgm:cxn modelId="{DE7098D9-8042-9E40-9813-971448DFCBE4}" type="presParOf" srcId="{1A5E1684-FB9C-C449-B8AC-BDDAD374AFA4}" destId="{F8B56F11-2F70-BF4E-A38E-6EB6158CD61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0D483C-F724-5441-9A70-C617D3030155}" type="doc">
      <dgm:prSet loTypeId="urn:microsoft.com/office/officeart/2005/8/layout/hProcess7" loCatId="" qsTypeId="urn:microsoft.com/office/officeart/2005/8/quickstyle/simple4" qsCatId="simple" csTypeId="urn:microsoft.com/office/officeart/2005/8/colors/colorful2" csCatId="colorful" phldr="1"/>
      <dgm:spPr/>
      <dgm:t>
        <a:bodyPr/>
        <a:lstStyle/>
        <a:p>
          <a:endParaRPr lang="en-US"/>
        </a:p>
      </dgm:t>
    </dgm:pt>
    <dgm:pt modelId="{69F53616-20A9-F64F-9A30-D5785D1080DB}">
      <dgm:prSet phldrT="[Text]"/>
      <dgm:spPr/>
      <dgm:t>
        <a:bodyPr/>
        <a:lstStyle/>
        <a:p>
          <a:r>
            <a:rPr lang="en-US" dirty="0" smtClean="0"/>
            <a:t>Strategy</a:t>
          </a:r>
          <a:endParaRPr lang="en-US" dirty="0"/>
        </a:p>
      </dgm:t>
    </dgm:pt>
    <dgm:pt modelId="{FB2CC8C1-4F74-2144-8961-FC7198969765}" type="parTrans" cxnId="{3E05A6C2-ADD3-7B42-AE62-EB9ED0785672}">
      <dgm:prSet/>
      <dgm:spPr/>
      <dgm:t>
        <a:bodyPr/>
        <a:lstStyle/>
        <a:p>
          <a:endParaRPr lang="en-US"/>
        </a:p>
      </dgm:t>
    </dgm:pt>
    <dgm:pt modelId="{D288C672-10A8-1D45-814E-8560BA6D77A9}" type="sibTrans" cxnId="{3E05A6C2-ADD3-7B42-AE62-EB9ED0785672}">
      <dgm:prSet/>
      <dgm:spPr/>
      <dgm:t>
        <a:bodyPr/>
        <a:lstStyle/>
        <a:p>
          <a:endParaRPr lang="en-US"/>
        </a:p>
      </dgm:t>
    </dgm:pt>
    <dgm:pt modelId="{ADFE37B2-1B00-8E42-AAA7-D17EB9F05B36}">
      <dgm:prSet phldrT="[Text]"/>
      <dgm:spPr/>
      <dgm:t>
        <a:bodyPr/>
        <a:lstStyle/>
        <a:p>
          <a:r>
            <a:rPr lang="en-US" dirty="0" smtClean="0">
              <a:solidFill>
                <a:srgbClr val="000000"/>
              </a:solidFill>
            </a:rPr>
            <a:t>Grow market share and revenue.</a:t>
          </a:r>
        </a:p>
        <a:p>
          <a:r>
            <a:rPr lang="en-US" dirty="0" smtClean="0">
              <a:solidFill>
                <a:srgbClr val="000000"/>
              </a:solidFill>
            </a:rPr>
            <a:t>Profitable growth and efficient use of Capital.</a:t>
          </a:r>
          <a:endParaRPr lang="en-US" dirty="0">
            <a:solidFill>
              <a:srgbClr val="000000"/>
            </a:solidFill>
          </a:endParaRPr>
        </a:p>
      </dgm:t>
    </dgm:pt>
    <dgm:pt modelId="{56FB578D-5CEE-674C-BE4A-8DBA193271E3}" type="parTrans" cxnId="{11BBAD51-4D87-A04E-B24F-14B802BB4B4B}">
      <dgm:prSet/>
      <dgm:spPr/>
      <dgm:t>
        <a:bodyPr/>
        <a:lstStyle/>
        <a:p>
          <a:endParaRPr lang="en-US"/>
        </a:p>
      </dgm:t>
    </dgm:pt>
    <dgm:pt modelId="{44F578F9-85EC-624D-953E-F796186B5AC2}" type="sibTrans" cxnId="{11BBAD51-4D87-A04E-B24F-14B802BB4B4B}">
      <dgm:prSet/>
      <dgm:spPr/>
      <dgm:t>
        <a:bodyPr/>
        <a:lstStyle/>
        <a:p>
          <a:endParaRPr lang="en-US"/>
        </a:p>
      </dgm:t>
    </dgm:pt>
    <dgm:pt modelId="{B15D5C77-C237-B142-8EBE-A4A03C3AC1AE}">
      <dgm:prSet phldrT="[Text]"/>
      <dgm:spPr/>
      <dgm:t>
        <a:bodyPr/>
        <a:lstStyle/>
        <a:p>
          <a:r>
            <a:rPr lang="en-US" dirty="0" smtClean="0"/>
            <a:t>Outcome Metric</a:t>
          </a:r>
          <a:endParaRPr lang="en-US" dirty="0"/>
        </a:p>
      </dgm:t>
    </dgm:pt>
    <dgm:pt modelId="{07813D9A-33AA-024E-90E0-665AA0AEF9E3}" type="parTrans" cxnId="{E0FFF865-39E1-F846-AFCE-D52FD1A1D002}">
      <dgm:prSet/>
      <dgm:spPr/>
      <dgm:t>
        <a:bodyPr/>
        <a:lstStyle/>
        <a:p>
          <a:endParaRPr lang="en-US"/>
        </a:p>
      </dgm:t>
    </dgm:pt>
    <dgm:pt modelId="{16EDEA99-32E0-BB41-BCFC-E7DEFD371371}" type="sibTrans" cxnId="{E0FFF865-39E1-F846-AFCE-D52FD1A1D002}">
      <dgm:prSet/>
      <dgm:spPr/>
      <dgm:t>
        <a:bodyPr/>
        <a:lstStyle/>
        <a:p>
          <a:endParaRPr lang="en-US"/>
        </a:p>
      </dgm:t>
    </dgm:pt>
    <dgm:pt modelId="{CE3F46B4-3A01-3743-A075-06111D9B0FD1}">
      <dgm:prSet phldrT="[Text]"/>
      <dgm:spPr/>
      <dgm:t>
        <a:bodyPr/>
        <a:lstStyle/>
        <a:p>
          <a:r>
            <a:rPr lang="en-US" dirty="0" smtClean="0">
              <a:solidFill>
                <a:srgbClr val="000000"/>
              </a:solidFill>
            </a:rPr>
            <a:t>Market Share.</a:t>
          </a:r>
        </a:p>
        <a:p>
          <a:r>
            <a:rPr lang="en-US" dirty="0" smtClean="0">
              <a:solidFill>
                <a:srgbClr val="000000"/>
              </a:solidFill>
            </a:rPr>
            <a:t>Revenue.</a:t>
          </a:r>
        </a:p>
        <a:p>
          <a:r>
            <a:rPr lang="en-US" dirty="0" smtClean="0">
              <a:solidFill>
                <a:srgbClr val="000000"/>
              </a:solidFill>
            </a:rPr>
            <a:t>Operating</a:t>
          </a:r>
        </a:p>
        <a:p>
          <a:r>
            <a:rPr lang="en-US" dirty="0" smtClean="0">
              <a:solidFill>
                <a:srgbClr val="000000"/>
              </a:solidFill>
            </a:rPr>
            <a:t>Margin.</a:t>
          </a:r>
        </a:p>
        <a:p>
          <a:r>
            <a:rPr lang="en-US" dirty="0" smtClean="0">
              <a:solidFill>
                <a:srgbClr val="000000"/>
              </a:solidFill>
            </a:rPr>
            <a:t>Cash flow.</a:t>
          </a:r>
        </a:p>
        <a:p>
          <a:r>
            <a:rPr lang="en-US" dirty="0" smtClean="0">
              <a:solidFill>
                <a:srgbClr val="000000"/>
              </a:solidFill>
            </a:rPr>
            <a:t>Capital Efficiency.</a:t>
          </a:r>
          <a:endParaRPr lang="en-US" dirty="0">
            <a:solidFill>
              <a:srgbClr val="000000"/>
            </a:solidFill>
          </a:endParaRPr>
        </a:p>
      </dgm:t>
    </dgm:pt>
    <dgm:pt modelId="{7584E66F-6E8D-B34D-89CC-0B0DCA638BBF}" type="parTrans" cxnId="{FB3C632D-C74B-2344-92D9-CDA6283B2BA2}">
      <dgm:prSet/>
      <dgm:spPr/>
      <dgm:t>
        <a:bodyPr/>
        <a:lstStyle/>
        <a:p>
          <a:endParaRPr lang="en-US"/>
        </a:p>
      </dgm:t>
    </dgm:pt>
    <dgm:pt modelId="{757C1A20-DA8D-5D40-9FB8-0BFC8A1D7C0B}" type="sibTrans" cxnId="{FB3C632D-C74B-2344-92D9-CDA6283B2BA2}">
      <dgm:prSet/>
      <dgm:spPr/>
      <dgm:t>
        <a:bodyPr/>
        <a:lstStyle/>
        <a:p>
          <a:endParaRPr lang="en-US"/>
        </a:p>
      </dgm:t>
    </dgm:pt>
    <dgm:pt modelId="{2535D755-7B20-1547-897C-75A2BB51D8A9}">
      <dgm:prSet phldrT="[Text]"/>
      <dgm:spPr/>
      <dgm:t>
        <a:bodyPr/>
        <a:lstStyle/>
        <a:p>
          <a:r>
            <a:rPr lang="en-US" dirty="0" smtClean="0"/>
            <a:t>Key Influencers</a:t>
          </a:r>
          <a:endParaRPr lang="en-US" dirty="0"/>
        </a:p>
      </dgm:t>
    </dgm:pt>
    <dgm:pt modelId="{FB4B1173-FDF0-8F4A-8EA0-EC16BA2FF5DD}" type="parTrans" cxnId="{68CB1872-D024-674B-9CEA-D8D71ECB4036}">
      <dgm:prSet/>
      <dgm:spPr/>
      <dgm:t>
        <a:bodyPr/>
        <a:lstStyle/>
        <a:p>
          <a:endParaRPr lang="en-US"/>
        </a:p>
      </dgm:t>
    </dgm:pt>
    <dgm:pt modelId="{3D508DB0-CD01-3C4F-A3CE-1081CB2BE270}" type="sibTrans" cxnId="{68CB1872-D024-674B-9CEA-D8D71ECB4036}">
      <dgm:prSet/>
      <dgm:spPr/>
      <dgm:t>
        <a:bodyPr/>
        <a:lstStyle/>
        <a:p>
          <a:endParaRPr lang="en-US"/>
        </a:p>
      </dgm:t>
    </dgm:pt>
    <dgm:pt modelId="{DB0BF06D-F720-304A-832D-885C29FE5C06}">
      <dgm:prSet phldrT="[Text]"/>
      <dgm:spPr/>
      <dgm:t>
        <a:bodyPr/>
        <a:lstStyle/>
        <a:p>
          <a:r>
            <a:rPr lang="en-US" dirty="0" smtClean="0">
              <a:solidFill>
                <a:srgbClr val="000000"/>
              </a:solidFill>
            </a:rPr>
            <a:t>Prospective Customer (call, click, visit count).</a:t>
          </a:r>
        </a:p>
        <a:p>
          <a:r>
            <a:rPr lang="en-US" dirty="0" smtClean="0">
              <a:solidFill>
                <a:srgbClr val="000000"/>
              </a:solidFill>
            </a:rPr>
            <a:t>Conversion rate for prospects to customer</a:t>
          </a:r>
        </a:p>
        <a:p>
          <a:r>
            <a:rPr lang="en-US" dirty="0" smtClean="0">
              <a:solidFill>
                <a:srgbClr val="000000"/>
              </a:solidFill>
            </a:rPr>
            <a:t>Distribution coverage.</a:t>
          </a:r>
        </a:p>
        <a:p>
          <a:r>
            <a:rPr lang="en-US" dirty="0" smtClean="0">
              <a:solidFill>
                <a:srgbClr val="000000"/>
              </a:solidFill>
            </a:rPr>
            <a:t>Quality ranking.</a:t>
          </a:r>
        </a:p>
        <a:p>
          <a:r>
            <a:rPr lang="en-US" dirty="0" smtClean="0">
              <a:solidFill>
                <a:srgbClr val="000000"/>
              </a:solidFill>
            </a:rPr>
            <a:t>Customer Sentiment</a:t>
          </a:r>
          <a:endParaRPr lang="en-US" dirty="0">
            <a:solidFill>
              <a:srgbClr val="000000"/>
            </a:solidFill>
          </a:endParaRPr>
        </a:p>
      </dgm:t>
    </dgm:pt>
    <dgm:pt modelId="{21C70312-6B0C-7949-A700-0A32234AA166}" type="parTrans" cxnId="{3F8D2216-563E-F74A-8EC5-3BA82FBDA529}">
      <dgm:prSet/>
      <dgm:spPr/>
      <dgm:t>
        <a:bodyPr/>
        <a:lstStyle/>
        <a:p>
          <a:endParaRPr lang="en-US"/>
        </a:p>
      </dgm:t>
    </dgm:pt>
    <dgm:pt modelId="{8FF52318-CE4D-E94F-95C3-D3D29966F546}" type="sibTrans" cxnId="{3F8D2216-563E-F74A-8EC5-3BA82FBDA529}">
      <dgm:prSet/>
      <dgm:spPr/>
      <dgm:t>
        <a:bodyPr/>
        <a:lstStyle/>
        <a:p>
          <a:endParaRPr lang="en-US"/>
        </a:p>
      </dgm:t>
    </dgm:pt>
    <dgm:pt modelId="{721A748C-975C-054F-A269-E92A66507E41}" type="pres">
      <dgm:prSet presAssocID="{CE0D483C-F724-5441-9A70-C617D3030155}" presName="Name0" presStyleCnt="0">
        <dgm:presLayoutVars>
          <dgm:dir/>
          <dgm:animLvl val="lvl"/>
          <dgm:resizeHandles val="exact"/>
        </dgm:presLayoutVars>
      </dgm:prSet>
      <dgm:spPr/>
    </dgm:pt>
    <dgm:pt modelId="{8ADBA3EE-BBE7-DC46-B4B6-2C91E1CA0029}" type="pres">
      <dgm:prSet presAssocID="{69F53616-20A9-F64F-9A30-D5785D1080DB}" presName="compositeNode" presStyleCnt="0">
        <dgm:presLayoutVars>
          <dgm:bulletEnabled val="1"/>
        </dgm:presLayoutVars>
      </dgm:prSet>
      <dgm:spPr/>
    </dgm:pt>
    <dgm:pt modelId="{8661D8A8-B51B-E847-ACD3-05E912A6247F}" type="pres">
      <dgm:prSet presAssocID="{69F53616-20A9-F64F-9A30-D5785D1080DB}" presName="bgRect" presStyleLbl="node1" presStyleIdx="0" presStyleCnt="3"/>
      <dgm:spPr/>
    </dgm:pt>
    <dgm:pt modelId="{E013C4DE-0623-A941-921C-5047FC1E4CBB}" type="pres">
      <dgm:prSet presAssocID="{69F53616-20A9-F64F-9A30-D5785D1080DB}" presName="parentNode" presStyleLbl="node1" presStyleIdx="0" presStyleCnt="3">
        <dgm:presLayoutVars>
          <dgm:chMax val="0"/>
          <dgm:bulletEnabled val="1"/>
        </dgm:presLayoutVars>
      </dgm:prSet>
      <dgm:spPr/>
    </dgm:pt>
    <dgm:pt modelId="{165A5DB7-F1F0-4441-844A-9C6CA8379B1A}" type="pres">
      <dgm:prSet presAssocID="{69F53616-20A9-F64F-9A30-D5785D1080DB}" presName="childNode" presStyleLbl="node1" presStyleIdx="0" presStyleCnt="3">
        <dgm:presLayoutVars>
          <dgm:bulletEnabled val="1"/>
        </dgm:presLayoutVars>
      </dgm:prSet>
      <dgm:spPr/>
    </dgm:pt>
    <dgm:pt modelId="{7F1320C1-4B62-164A-B5D4-2DD1CDA99AEA}" type="pres">
      <dgm:prSet presAssocID="{D288C672-10A8-1D45-814E-8560BA6D77A9}" presName="hSp" presStyleCnt="0"/>
      <dgm:spPr/>
    </dgm:pt>
    <dgm:pt modelId="{9292F7A4-30EE-5448-BEE5-DD9B9705BA5D}" type="pres">
      <dgm:prSet presAssocID="{D288C672-10A8-1D45-814E-8560BA6D77A9}" presName="vProcSp" presStyleCnt="0"/>
      <dgm:spPr/>
    </dgm:pt>
    <dgm:pt modelId="{9268154D-0C64-594E-A071-4A69999A7D3D}" type="pres">
      <dgm:prSet presAssocID="{D288C672-10A8-1D45-814E-8560BA6D77A9}" presName="vSp1" presStyleCnt="0"/>
      <dgm:spPr/>
    </dgm:pt>
    <dgm:pt modelId="{417BA4A0-DBE6-C44F-9566-BFCC43F149BE}" type="pres">
      <dgm:prSet presAssocID="{D288C672-10A8-1D45-814E-8560BA6D77A9}" presName="simulatedConn" presStyleLbl="solidFgAcc1" presStyleIdx="0" presStyleCnt="2"/>
      <dgm:spPr/>
    </dgm:pt>
    <dgm:pt modelId="{0151425F-90B1-6B45-98AA-82551B2D68FB}" type="pres">
      <dgm:prSet presAssocID="{D288C672-10A8-1D45-814E-8560BA6D77A9}" presName="vSp2" presStyleCnt="0"/>
      <dgm:spPr/>
    </dgm:pt>
    <dgm:pt modelId="{92638C80-93A1-AD42-B6B8-EB096D81C621}" type="pres">
      <dgm:prSet presAssocID="{D288C672-10A8-1D45-814E-8560BA6D77A9}" presName="sibTrans" presStyleCnt="0"/>
      <dgm:spPr/>
    </dgm:pt>
    <dgm:pt modelId="{BE5F4550-09FE-2842-8322-033FB86F2E15}" type="pres">
      <dgm:prSet presAssocID="{B15D5C77-C237-B142-8EBE-A4A03C3AC1AE}" presName="compositeNode" presStyleCnt="0">
        <dgm:presLayoutVars>
          <dgm:bulletEnabled val="1"/>
        </dgm:presLayoutVars>
      </dgm:prSet>
      <dgm:spPr/>
    </dgm:pt>
    <dgm:pt modelId="{E7110074-1E54-6E42-A6DE-9DD5A89E050D}" type="pres">
      <dgm:prSet presAssocID="{B15D5C77-C237-B142-8EBE-A4A03C3AC1AE}" presName="bgRect" presStyleLbl="node1" presStyleIdx="1" presStyleCnt="3"/>
      <dgm:spPr/>
    </dgm:pt>
    <dgm:pt modelId="{C5A5BCCA-6788-CE48-8A0A-A96C5ED7EFF1}" type="pres">
      <dgm:prSet presAssocID="{B15D5C77-C237-B142-8EBE-A4A03C3AC1AE}" presName="parentNode" presStyleLbl="node1" presStyleIdx="1" presStyleCnt="3">
        <dgm:presLayoutVars>
          <dgm:chMax val="0"/>
          <dgm:bulletEnabled val="1"/>
        </dgm:presLayoutVars>
      </dgm:prSet>
      <dgm:spPr/>
    </dgm:pt>
    <dgm:pt modelId="{5B391027-75A6-2C4E-96B5-07F25A66FF22}" type="pres">
      <dgm:prSet presAssocID="{B15D5C77-C237-B142-8EBE-A4A03C3AC1AE}" presName="childNode" presStyleLbl="node1" presStyleIdx="1" presStyleCnt="3">
        <dgm:presLayoutVars>
          <dgm:bulletEnabled val="1"/>
        </dgm:presLayoutVars>
      </dgm:prSet>
      <dgm:spPr/>
      <dgm:t>
        <a:bodyPr/>
        <a:lstStyle/>
        <a:p>
          <a:endParaRPr lang="en-US"/>
        </a:p>
      </dgm:t>
    </dgm:pt>
    <dgm:pt modelId="{89D5176C-2A2A-ED45-A717-58A5B860AC8A}" type="pres">
      <dgm:prSet presAssocID="{16EDEA99-32E0-BB41-BCFC-E7DEFD371371}" presName="hSp" presStyleCnt="0"/>
      <dgm:spPr/>
    </dgm:pt>
    <dgm:pt modelId="{C999A4D6-B64C-1343-9C89-34024DE4B03F}" type="pres">
      <dgm:prSet presAssocID="{16EDEA99-32E0-BB41-BCFC-E7DEFD371371}" presName="vProcSp" presStyleCnt="0"/>
      <dgm:spPr/>
    </dgm:pt>
    <dgm:pt modelId="{1D181D80-0B0F-D947-8BB5-209A8B9A6FA6}" type="pres">
      <dgm:prSet presAssocID="{16EDEA99-32E0-BB41-BCFC-E7DEFD371371}" presName="vSp1" presStyleCnt="0"/>
      <dgm:spPr/>
    </dgm:pt>
    <dgm:pt modelId="{EC42E5E2-6BAF-4C49-8AEA-824741419487}" type="pres">
      <dgm:prSet presAssocID="{16EDEA99-32E0-BB41-BCFC-E7DEFD371371}" presName="simulatedConn" presStyleLbl="solidFgAcc1" presStyleIdx="1" presStyleCnt="2"/>
      <dgm:spPr/>
    </dgm:pt>
    <dgm:pt modelId="{B9F3DCCF-3159-504B-B0AE-C46D3DCF7211}" type="pres">
      <dgm:prSet presAssocID="{16EDEA99-32E0-BB41-BCFC-E7DEFD371371}" presName="vSp2" presStyleCnt="0"/>
      <dgm:spPr/>
    </dgm:pt>
    <dgm:pt modelId="{18106D4D-DAC2-8142-B0B3-6A84EDE65B44}" type="pres">
      <dgm:prSet presAssocID="{16EDEA99-32E0-BB41-BCFC-E7DEFD371371}" presName="sibTrans" presStyleCnt="0"/>
      <dgm:spPr/>
    </dgm:pt>
    <dgm:pt modelId="{2E060CF6-A99A-6341-9A2F-BED97D3AEB86}" type="pres">
      <dgm:prSet presAssocID="{2535D755-7B20-1547-897C-75A2BB51D8A9}" presName="compositeNode" presStyleCnt="0">
        <dgm:presLayoutVars>
          <dgm:bulletEnabled val="1"/>
        </dgm:presLayoutVars>
      </dgm:prSet>
      <dgm:spPr/>
    </dgm:pt>
    <dgm:pt modelId="{99AE2E05-5D70-3B4A-8155-3266829403AC}" type="pres">
      <dgm:prSet presAssocID="{2535D755-7B20-1547-897C-75A2BB51D8A9}" presName="bgRect" presStyleLbl="node1" presStyleIdx="2" presStyleCnt="3"/>
      <dgm:spPr/>
    </dgm:pt>
    <dgm:pt modelId="{DC1FDD94-0B95-6A4A-A5CC-E57225506FA2}" type="pres">
      <dgm:prSet presAssocID="{2535D755-7B20-1547-897C-75A2BB51D8A9}" presName="parentNode" presStyleLbl="node1" presStyleIdx="2" presStyleCnt="3">
        <dgm:presLayoutVars>
          <dgm:chMax val="0"/>
          <dgm:bulletEnabled val="1"/>
        </dgm:presLayoutVars>
      </dgm:prSet>
      <dgm:spPr/>
    </dgm:pt>
    <dgm:pt modelId="{73D156F0-CD4C-0C44-A57F-ECF90E3C7370}" type="pres">
      <dgm:prSet presAssocID="{2535D755-7B20-1547-897C-75A2BB51D8A9}" presName="childNode" presStyleLbl="node1" presStyleIdx="2" presStyleCnt="3">
        <dgm:presLayoutVars>
          <dgm:bulletEnabled val="1"/>
        </dgm:presLayoutVars>
      </dgm:prSet>
      <dgm:spPr/>
      <dgm:t>
        <a:bodyPr/>
        <a:lstStyle/>
        <a:p>
          <a:endParaRPr lang="en-US"/>
        </a:p>
      </dgm:t>
    </dgm:pt>
  </dgm:ptLst>
  <dgm:cxnLst>
    <dgm:cxn modelId="{11BBAD51-4D87-A04E-B24F-14B802BB4B4B}" srcId="{69F53616-20A9-F64F-9A30-D5785D1080DB}" destId="{ADFE37B2-1B00-8E42-AAA7-D17EB9F05B36}" srcOrd="0" destOrd="0" parTransId="{56FB578D-5CEE-674C-BE4A-8DBA193271E3}" sibTransId="{44F578F9-85EC-624D-953E-F796186B5AC2}"/>
    <dgm:cxn modelId="{68CB1872-D024-674B-9CEA-D8D71ECB4036}" srcId="{CE0D483C-F724-5441-9A70-C617D3030155}" destId="{2535D755-7B20-1547-897C-75A2BB51D8A9}" srcOrd="2" destOrd="0" parTransId="{FB4B1173-FDF0-8F4A-8EA0-EC16BA2FF5DD}" sibTransId="{3D508DB0-CD01-3C4F-A3CE-1081CB2BE270}"/>
    <dgm:cxn modelId="{5DD1870A-2392-134F-835C-9B538DB67EA0}" type="presOf" srcId="{CE0D483C-F724-5441-9A70-C617D3030155}" destId="{721A748C-975C-054F-A269-E92A66507E41}" srcOrd="0" destOrd="0" presId="urn:microsoft.com/office/officeart/2005/8/layout/hProcess7"/>
    <dgm:cxn modelId="{6DDBFCCC-321A-6D49-8561-A21E6CAF3A25}" type="presOf" srcId="{DB0BF06D-F720-304A-832D-885C29FE5C06}" destId="{73D156F0-CD4C-0C44-A57F-ECF90E3C7370}" srcOrd="0" destOrd="0" presId="urn:microsoft.com/office/officeart/2005/8/layout/hProcess7"/>
    <dgm:cxn modelId="{19968CBB-EF9A-C84B-AD83-8628C3A75DE3}" type="presOf" srcId="{2535D755-7B20-1547-897C-75A2BB51D8A9}" destId="{DC1FDD94-0B95-6A4A-A5CC-E57225506FA2}" srcOrd="1" destOrd="0" presId="urn:microsoft.com/office/officeart/2005/8/layout/hProcess7"/>
    <dgm:cxn modelId="{08CB1016-2461-9D43-8965-0C137E03B691}" type="presOf" srcId="{B15D5C77-C237-B142-8EBE-A4A03C3AC1AE}" destId="{C5A5BCCA-6788-CE48-8A0A-A96C5ED7EFF1}" srcOrd="1" destOrd="0" presId="urn:microsoft.com/office/officeart/2005/8/layout/hProcess7"/>
    <dgm:cxn modelId="{0DC01AAC-A395-184C-A72B-018ED4146566}" type="presOf" srcId="{69F53616-20A9-F64F-9A30-D5785D1080DB}" destId="{E013C4DE-0623-A941-921C-5047FC1E4CBB}" srcOrd="1" destOrd="0" presId="urn:microsoft.com/office/officeart/2005/8/layout/hProcess7"/>
    <dgm:cxn modelId="{FB3C632D-C74B-2344-92D9-CDA6283B2BA2}" srcId="{B15D5C77-C237-B142-8EBE-A4A03C3AC1AE}" destId="{CE3F46B4-3A01-3743-A075-06111D9B0FD1}" srcOrd="0" destOrd="0" parTransId="{7584E66F-6E8D-B34D-89CC-0B0DCA638BBF}" sibTransId="{757C1A20-DA8D-5D40-9FB8-0BFC8A1D7C0B}"/>
    <dgm:cxn modelId="{3F8D2216-563E-F74A-8EC5-3BA82FBDA529}" srcId="{2535D755-7B20-1547-897C-75A2BB51D8A9}" destId="{DB0BF06D-F720-304A-832D-885C29FE5C06}" srcOrd="0" destOrd="0" parTransId="{21C70312-6B0C-7949-A700-0A32234AA166}" sibTransId="{8FF52318-CE4D-E94F-95C3-D3D29966F546}"/>
    <dgm:cxn modelId="{BB3F5912-6C00-7A47-83C3-7FA97ACF06DF}" type="presOf" srcId="{CE3F46B4-3A01-3743-A075-06111D9B0FD1}" destId="{5B391027-75A6-2C4E-96B5-07F25A66FF22}" srcOrd="0" destOrd="0" presId="urn:microsoft.com/office/officeart/2005/8/layout/hProcess7"/>
    <dgm:cxn modelId="{37E0720A-BBBD-EA46-AB4B-3CA284F2085D}" type="presOf" srcId="{69F53616-20A9-F64F-9A30-D5785D1080DB}" destId="{8661D8A8-B51B-E847-ACD3-05E912A6247F}" srcOrd="0" destOrd="0" presId="urn:microsoft.com/office/officeart/2005/8/layout/hProcess7"/>
    <dgm:cxn modelId="{EC054A95-9BF9-874B-91B2-FAE98AAA3A79}" type="presOf" srcId="{B15D5C77-C237-B142-8EBE-A4A03C3AC1AE}" destId="{E7110074-1E54-6E42-A6DE-9DD5A89E050D}" srcOrd="0" destOrd="0" presId="urn:microsoft.com/office/officeart/2005/8/layout/hProcess7"/>
    <dgm:cxn modelId="{3E05A6C2-ADD3-7B42-AE62-EB9ED0785672}" srcId="{CE0D483C-F724-5441-9A70-C617D3030155}" destId="{69F53616-20A9-F64F-9A30-D5785D1080DB}" srcOrd="0" destOrd="0" parTransId="{FB2CC8C1-4F74-2144-8961-FC7198969765}" sibTransId="{D288C672-10A8-1D45-814E-8560BA6D77A9}"/>
    <dgm:cxn modelId="{E13718C5-BFBC-B242-9A47-D3F20D03436C}" type="presOf" srcId="{2535D755-7B20-1547-897C-75A2BB51D8A9}" destId="{99AE2E05-5D70-3B4A-8155-3266829403AC}" srcOrd="0" destOrd="0" presId="urn:microsoft.com/office/officeart/2005/8/layout/hProcess7"/>
    <dgm:cxn modelId="{8486796E-C1B4-234A-9FF1-7B541970BD1E}" type="presOf" srcId="{ADFE37B2-1B00-8E42-AAA7-D17EB9F05B36}" destId="{165A5DB7-F1F0-4441-844A-9C6CA8379B1A}" srcOrd="0" destOrd="0" presId="urn:microsoft.com/office/officeart/2005/8/layout/hProcess7"/>
    <dgm:cxn modelId="{E0FFF865-39E1-F846-AFCE-D52FD1A1D002}" srcId="{CE0D483C-F724-5441-9A70-C617D3030155}" destId="{B15D5C77-C237-B142-8EBE-A4A03C3AC1AE}" srcOrd="1" destOrd="0" parTransId="{07813D9A-33AA-024E-90E0-665AA0AEF9E3}" sibTransId="{16EDEA99-32E0-BB41-BCFC-E7DEFD371371}"/>
    <dgm:cxn modelId="{89CFB6EE-4B17-324B-8748-DF380E863E9C}" type="presParOf" srcId="{721A748C-975C-054F-A269-E92A66507E41}" destId="{8ADBA3EE-BBE7-DC46-B4B6-2C91E1CA0029}" srcOrd="0" destOrd="0" presId="urn:microsoft.com/office/officeart/2005/8/layout/hProcess7"/>
    <dgm:cxn modelId="{CFCFF025-C44E-CC45-AC9E-37074FFD284A}" type="presParOf" srcId="{8ADBA3EE-BBE7-DC46-B4B6-2C91E1CA0029}" destId="{8661D8A8-B51B-E847-ACD3-05E912A6247F}" srcOrd="0" destOrd="0" presId="urn:microsoft.com/office/officeart/2005/8/layout/hProcess7"/>
    <dgm:cxn modelId="{DC8B2B19-A8FF-E94D-B577-33C684FBAC46}" type="presParOf" srcId="{8ADBA3EE-BBE7-DC46-B4B6-2C91E1CA0029}" destId="{E013C4DE-0623-A941-921C-5047FC1E4CBB}" srcOrd="1" destOrd="0" presId="urn:microsoft.com/office/officeart/2005/8/layout/hProcess7"/>
    <dgm:cxn modelId="{A00DE231-C64B-2243-B4F6-167CEF54664A}" type="presParOf" srcId="{8ADBA3EE-BBE7-DC46-B4B6-2C91E1CA0029}" destId="{165A5DB7-F1F0-4441-844A-9C6CA8379B1A}" srcOrd="2" destOrd="0" presId="urn:microsoft.com/office/officeart/2005/8/layout/hProcess7"/>
    <dgm:cxn modelId="{4F965538-0BE4-6F46-BB1E-80DCB6DC53BC}" type="presParOf" srcId="{721A748C-975C-054F-A269-E92A66507E41}" destId="{7F1320C1-4B62-164A-B5D4-2DD1CDA99AEA}" srcOrd="1" destOrd="0" presId="urn:microsoft.com/office/officeart/2005/8/layout/hProcess7"/>
    <dgm:cxn modelId="{92D0C8EC-38A6-8E44-A62B-D1CD2D7AFEAA}" type="presParOf" srcId="{721A748C-975C-054F-A269-E92A66507E41}" destId="{9292F7A4-30EE-5448-BEE5-DD9B9705BA5D}" srcOrd="2" destOrd="0" presId="urn:microsoft.com/office/officeart/2005/8/layout/hProcess7"/>
    <dgm:cxn modelId="{D65EA803-971B-A741-982B-1EA60F4ABD00}" type="presParOf" srcId="{9292F7A4-30EE-5448-BEE5-DD9B9705BA5D}" destId="{9268154D-0C64-594E-A071-4A69999A7D3D}" srcOrd="0" destOrd="0" presId="urn:microsoft.com/office/officeart/2005/8/layout/hProcess7"/>
    <dgm:cxn modelId="{F44C8F33-F9A7-6749-828D-84FABFD08CB1}" type="presParOf" srcId="{9292F7A4-30EE-5448-BEE5-DD9B9705BA5D}" destId="{417BA4A0-DBE6-C44F-9566-BFCC43F149BE}" srcOrd="1" destOrd="0" presId="urn:microsoft.com/office/officeart/2005/8/layout/hProcess7"/>
    <dgm:cxn modelId="{14E8A9DD-C429-CC41-AF12-9E2EB35498B9}" type="presParOf" srcId="{9292F7A4-30EE-5448-BEE5-DD9B9705BA5D}" destId="{0151425F-90B1-6B45-98AA-82551B2D68FB}" srcOrd="2" destOrd="0" presId="urn:microsoft.com/office/officeart/2005/8/layout/hProcess7"/>
    <dgm:cxn modelId="{6869F797-0057-5045-B88E-9FF13A945F61}" type="presParOf" srcId="{721A748C-975C-054F-A269-E92A66507E41}" destId="{92638C80-93A1-AD42-B6B8-EB096D81C621}" srcOrd="3" destOrd="0" presId="urn:microsoft.com/office/officeart/2005/8/layout/hProcess7"/>
    <dgm:cxn modelId="{7F20AF2D-8354-9B4A-9323-BBDF16D7A66C}" type="presParOf" srcId="{721A748C-975C-054F-A269-E92A66507E41}" destId="{BE5F4550-09FE-2842-8322-033FB86F2E15}" srcOrd="4" destOrd="0" presId="urn:microsoft.com/office/officeart/2005/8/layout/hProcess7"/>
    <dgm:cxn modelId="{03351E70-4617-6247-A441-28EEF80106D7}" type="presParOf" srcId="{BE5F4550-09FE-2842-8322-033FB86F2E15}" destId="{E7110074-1E54-6E42-A6DE-9DD5A89E050D}" srcOrd="0" destOrd="0" presId="urn:microsoft.com/office/officeart/2005/8/layout/hProcess7"/>
    <dgm:cxn modelId="{DA7CCEC3-5B6C-DE41-BC0E-0C68DA6DFA56}" type="presParOf" srcId="{BE5F4550-09FE-2842-8322-033FB86F2E15}" destId="{C5A5BCCA-6788-CE48-8A0A-A96C5ED7EFF1}" srcOrd="1" destOrd="0" presId="urn:microsoft.com/office/officeart/2005/8/layout/hProcess7"/>
    <dgm:cxn modelId="{E80BA0BA-F04F-2B4E-838D-15C9AF8FD6B6}" type="presParOf" srcId="{BE5F4550-09FE-2842-8322-033FB86F2E15}" destId="{5B391027-75A6-2C4E-96B5-07F25A66FF22}" srcOrd="2" destOrd="0" presId="urn:microsoft.com/office/officeart/2005/8/layout/hProcess7"/>
    <dgm:cxn modelId="{AA89CF07-1D7D-1A41-8CD5-FB364E655D54}" type="presParOf" srcId="{721A748C-975C-054F-A269-E92A66507E41}" destId="{89D5176C-2A2A-ED45-A717-58A5B860AC8A}" srcOrd="5" destOrd="0" presId="urn:microsoft.com/office/officeart/2005/8/layout/hProcess7"/>
    <dgm:cxn modelId="{CE8E1FA7-A8CF-E84E-BDA4-3F41C6E9A8CC}" type="presParOf" srcId="{721A748C-975C-054F-A269-E92A66507E41}" destId="{C999A4D6-B64C-1343-9C89-34024DE4B03F}" srcOrd="6" destOrd="0" presId="urn:microsoft.com/office/officeart/2005/8/layout/hProcess7"/>
    <dgm:cxn modelId="{03B0C6CE-5D13-D747-B94D-74770B2599A4}" type="presParOf" srcId="{C999A4D6-B64C-1343-9C89-34024DE4B03F}" destId="{1D181D80-0B0F-D947-8BB5-209A8B9A6FA6}" srcOrd="0" destOrd="0" presId="urn:microsoft.com/office/officeart/2005/8/layout/hProcess7"/>
    <dgm:cxn modelId="{3B815426-69C3-2248-8C52-E78FFBCFD57C}" type="presParOf" srcId="{C999A4D6-B64C-1343-9C89-34024DE4B03F}" destId="{EC42E5E2-6BAF-4C49-8AEA-824741419487}" srcOrd="1" destOrd="0" presId="urn:microsoft.com/office/officeart/2005/8/layout/hProcess7"/>
    <dgm:cxn modelId="{154C76BE-7B20-0547-8180-DBFB91BA5A16}" type="presParOf" srcId="{C999A4D6-B64C-1343-9C89-34024DE4B03F}" destId="{B9F3DCCF-3159-504B-B0AE-C46D3DCF7211}" srcOrd="2" destOrd="0" presId="urn:microsoft.com/office/officeart/2005/8/layout/hProcess7"/>
    <dgm:cxn modelId="{5E6A876A-4A4D-5141-B39C-BB88B8418DB1}" type="presParOf" srcId="{721A748C-975C-054F-A269-E92A66507E41}" destId="{18106D4D-DAC2-8142-B0B3-6A84EDE65B44}" srcOrd="7" destOrd="0" presId="urn:microsoft.com/office/officeart/2005/8/layout/hProcess7"/>
    <dgm:cxn modelId="{8FF57EDD-64DA-0B44-A5F8-994788BD458E}" type="presParOf" srcId="{721A748C-975C-054F-A269-E92A66507E41}" destId="{2E060CF6-A99A-6341-9A2F-BED97D3AEB86}" srcOrd="8" destOrd="0" presId="urn:microsoft.com/office/officeart/2005/8/layout/hProcess7"/>
    <dgm:cxn modelId="{8E40BC38-E16B-EE49-AF4C-33C38183CEAA}" type="presParOf" srcId="{2E060CF6-A99A-6341-9A2F-BED97D3AEB86}" destId="{99AE2E05-5D70-3B4A-8155-3266829403AC}" srcOrd="0" destOrd="0" presId="urn:microsoft.com/office/officeart/2005/8/layout/hProcess7"/>
    <dgm:cxn modelId="{E557F71E-0DAD-1744-96C3-DB0474CF3D9B}" type="presParOf" srcId="{2E060CF6-A99A-6341-9A2F-BED97D3AEB86}" destId="{DC1FDD94-0B95-6A4A-A5CC-E57225506FA2}" srcOrd="1" destOrd="0" presId="urn:microsoft.com/office/officeart/2005/8/layout/hProcess7"/>
    <dgm:cxn modelId="{B9BFFDCA-6198-A740-8965-382BDE9DED69}" type="presParOf" srcId="{2E060CF6-A99A-6341-9A2F-BED97D3AEB86}" destId="{73D156F0-CD4C-0C44-A57F-ECF90E3C7370}"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7F5658D-5738-9C48-8B5C-2AEC565BDDB1}" type="doc">
      <dgm:prSet loTypeId="urn:microsoft.com/office/officeart/2005/8/layout/hChevron3" loCatId="" qsTypeId="urn:microsoft.com/office/officeart/2005/8/quickstyle/3D2" qsCatId="3D" csTypeId="urn:microsoft.com/office/officeart/2005/8/colors/colorful2" csCatId="colorful" phldr="1"/>
      <dgm:spPr/>
    </dgm:pt>
    <dgm:pt modelId="{55CB4481-05F2-0545-9CD6-7490763F9C94}">
      <dgm:prSet phldrT="[Text]"/>
      <dgm:spPr/>
      <dgm:t>
        <a:bodyPr/>
        <a:lstStyle/>
        <a:p>
          <a:r>
            <a:rPr lang="en-US" dirty="0" smtClean="0"/>
            <a:t>Strategic objective</a:t>
          </a:r>
          <a:endParaRPr lang="en-US" dirty="0"/>
        </a:p>
      </dgm:t>
    </dgm:pt>
    <dgm:pt modelId="{438D2994-CF21-F949-B02A-D49E7DF6A6A0}" type="parTrans" cxnId="{B20F6E36-E945-2042-8D2B-7EBDD4C4F65B}">
      <dgm:prSet/>
      <dgm:spPr/>
      <dgm:t>
        <a:bodyPr/>
        <a:lstStyle/>
        <a:p>
          <a:endParaRPr lang="en-US"/>
        </a:p>
      </dgm:t>
    </dgm:pt>
    <dgm:pt modelId="{8B1FA383-0485-C54C-A915-6BF39FE9B518}" type="sibTrans" cxnId="{B20F6E36-E945-2042-8D2B-7EBDD4C4F65B}">
      <dgm:prSet/>
      <dgm:spPr/>
      <dgm:t>
        <a:bodyPr/>
        <a:lstStyle/>
        <a:p>
          <a:endParaRPr lang="en-US"/>
        </a:p>
      </dgm:t>
    </dgm:pt>
    <dgm:pt modelId="{5F2C689E-8A18-E549-9B32-D2D3202014AC}">
      <dgm:prSet phldrT="[Text]"/>
      <dgm:spPr/>
      <dgm:t>
        <a:bodyPr/>
        <a:lstStyle/>
        <a:p>
          <a:r>
            <a:rPr lang="en-US" dirty="0" smtClean="0"/>
            <a:t>Measures</a:t>
          </a:r>
          <a:endParaRPr lang="en-US" dirty="0"/>
        </a:p>
      </dgm:t>
    </dgm:pt>
    <dgm:pt modelId="{E5104209-8EAE-4C4F-815F-B1A5D658DF49}" type="parTrans" cxnId="{7DA78203-4E9A-F94E-92B5-C9D55AC05BF4}">
      <dgm:prSet/>
      <dgm:spPr/>
      <dgm:t>
        <a:bodyPr/>
        <a:lstStyle/>
        <a:p>
          <a:endParaRPr lang="en-US"/>
        </a:p>
      </dgm:t>
    </dgm:pt>
    <dgm:pt modelId="{F458995E-CBDA-784C-8B77-D0C9CC5921F3}" type="sibTrans" cxnId="{7DA78203-4E9A-F94E-92B5-C9D55AC05BF4}">
      <dgm:prSet/>
      <dgm:spPr/>
      <dgm:t>
        <a:bodyPr/>
        <a:lstStyle/>
        <a:p>
          <a:endParaRPr lang="en-US"/>
        </a:p>
      </dgm:t>
    </dgm:pt>
    <dgm:pt modelId="{A3863015-2606-0C47-9194-FECC8A22C8AD}">
      <dgm:prSet phldrT="[Text]"/>
      <dgm:spPr/>
      <dgm:t>
        <a:bodyPr/>
        <a:lstStyle/>
        <a:p>
          <a:r>
            <a:rPr lang="en-US" dirty="0" smtClean="0"/>
            <a:t>Key Influencers</a:t>
          </a:r>
          <a:endParaRPr lang="en-US" dirty="0"/>
        </a:p>
      </dgm:t>
    </dgm:pt>
    <dgm:pt modelId="{E99FCE81-D43C-B042-94BE-16285119057C}" type="parTrans" cxnId="{A4D86876-AC17-964F-A926-ED3B2EAA5938}">
      <dgm:prSet/>
      <dgm:spPr/>
      <dgm:t>
        <a:bodyPr/>
        <a:lstStyle/>
        <a:p>
          <a:endParaRPr lang="en-US"/>
        </a:p>
      </dgm:t>
    </dgm:pt>
    <dgm:pt modelId="{BA98DB35-E66D-444B-9481-089F26298559}" type="sibTrans" cxnId="{A4D86876-AC17-964F-A926-ED3B2EAA5938}">
      <dgm:prSet/>
      <dgm:spPr/>
      <dgm:t>
        <a:bodyPr/>
        <a:lstStyle/>
        <a:p>
          <a:endParaRPr lang="en-US"/>
        </a:p>
      </dgm:t>
    </dgm:pt>
    <dgm:pt modelId="{DA4FFEDB-9CA7-4B46-B46E-5F96FDD23EDC}" type="pres">
      <dgm:prSet presAssocID="{47F5658D-5738-9C48-8B5C-2AEC565BDDB1}" presName="Name0" presStyleCnt="0">
        <dgm:presLayoutVars>
          <dgm:dir/>
          <dgm:resizeHandles val="exact"/>
        </dgm:presLayoutVars>
      </dgm:prSet>
      <dgm:spPr/>
    </dgm:pt>
    <dgm:pt modelId="{1235C067-FAA9-0D40-8E25-2930F659D04F}" type="pres">
      <dgm:prSet presAssocID="{55CB4481-05F2-0545-9CD6-7490763F9C94}" presName="parTxOnly" presStyleLbl="node1" presStyleIdx="0" presStyleCnt="3">
        <dgm:presLayoutVars>
          <dgm:bulletEnabled val="1"/>
        </dgm:presLayoutVars>
      </dgm:prSet>
      <dgm:spPr/>
    </dgm:pt>
    <dgm:pt modelId="{D1C60DCA-25E5-A14F-BDCE-20063CF1C208}" type="pres">
      <dgm:prSet presAssocID="{8B1FA383-0485-C54C-A915-6BF39FE9B518}" presName="parSpace" presStyleCnt="0"/>
      <dgm:spPr/>
    </dgm:pt>
    <dgm:pt modelId="{780C1471-DE56-F849-BE38-6AB8672F76CE}" type="pres">
      <dgm:prSet presAssocID="{5F2C689E-8A18-E549-9B32-D2D3202014AC}" presName="parTxOnly" presStyleLbl="node1" presStyleIdx="1" presStyleCnt="3">
        <dgm:presLayoutVars>
          <dgm:bulletEnabled val="1"/>
        </dgm:presLayoutVars>
      </dgm:prSet>
      <dgm:spPr/>
    </dgm:pt>
    <dgm:pt modelId="{46E6191C-C57E-9D43-80A8-8383F51E891A}" type="pres">
      <dgm:prSet presAssocID="{F458995E-CBDA-784C-8B77-D0C9CC5921F3}" presName="parSpace" presStyleCnt="0"/>
      <dgm:spPr/>
    </dgm:pt>
    <dgm:pt modelId="{789FB853-A29D-9B44-9CAC-A905DA6BC122}" type="pres">
      <dgm:prSet presAssocID="{A3863015-2606-0C47-9194-FECC8A22C8AD}" presName="parTxOnly" presStyleLbl="node1" presStyleIdx="2" presStyleCnt="3">
        <dgm:presLayoutVars>
          <dgm:bulletEnabled val="1"/>
        </dgm:presLayoutVars>
      </dgm:prSet>
      <dgm:spPr/>
    </dgm:pt>
  </dgm:ptLst>
  <dgm:cxnLst>
    <dgm:cxn modelId="{E968B557-FE39-A048-B022-79F6626AB905}" type="presOf" srcId="{5F2C689E-8A18-E549-9B32-D2D3202014AC}" destId="{780C1471-DE56-F849-BE38-6AB8672F76CE}" srcOrd="0" destOrd="0" presId="urn:microsoft.com/office/officeart/2005/8/layout/hChevron3"/>
    <dgm:cxn modelId="{ED08D568-70F8-B244-AD63-B7A913F9F75B}" type="presOf" srcId="{55CB4481-05F2-0545-9CD6-7490763F9C94}" destId="{1235C067-FAA9-0D40-8E25-2930F659D04F}" srcOrd="0" destOrd="0" presId="urn:microsoft.com/office/officeart/2005/8/layout/hChevron3"/>
    <dgm:cxn modelId="{A4D86876-AC17-964F-A926-ED3B2EAA5938}" srcId="{47F5658D-5738-9C48-8B5C-2AEC565BDDB1}" destId="{A3863015-2606-0C47-9194-FECC8A22C8AD}" srcOrd="2" destOrd="0" parTransId="{E99FCE81-D43C-B042-94BE-16285119057C}" sibTransId="{BA98DB35-E66D-444B-9481-089F26298559}"/>
    <dgm:cxn modelId="{6F383AE0-C243-974E-8F97-769580D0D62F}" type="presOf" srcId="{A3863015-2606-0C47-9194-FECC8A22C8AD}" destId="{789FB853-A29D-9B44-9CAC-A905DA6BC122}" srcOrd="0" destOrd="0" presId="urn:microsoft.com/office/officeart/2005/8/layout/hChevron3"/>
    <dgm:cxn modelId="{B20F6E36-E945-2042-8D2B-7EBDD4C4F65B}" srcId="{47F5658D-5738-9C48-8B5C-2AEC565BDDB1}" destId="{55CB4481-05F2-0545-9CD6-7490763F9C94}" srcOrd="0" destOrd="0" parTransId="{438D2994-CF21-F949-B02A-D49E7DF6A6A0}" sibTransId="{8B1FA383-0485-C54C-A915-6BF39FE9B518}"/>
    <dgm:cxn modelId="{7DA78203-4E9A-F94E-92B5-C9D55AC05BF4}" srcId="{47F5658D-5738-9C48-8B5C-2AEC565BDDB1}" destId="{5F2C689E-8A18-E549-9B32-D2D3202014AC}" srcOrd="1" destOrd="0" parTransId="{E5104209-8EAE-4C4F-815F-B1A5D658DF49}" sibTransId="{F458995E-CBDA-784C-8B77-D0C9CC5921F3}"/>
    <dgm:cxn modelId="{582E8D72-84BA-704A-BCEF-AFFA90F2BE0A}" type="presOf" srcId="{47F5658D-5738-9C48-8B5C-2AEC565BDDB1}" destId="{DA4FFEDB-9CA7-4B46-B46E-5F96FDD23EDC}" srcOrd="0" destOrd="0" presId="urn:microsoft.com/office/officeart/2005/8/layout/hChevron3"/>
    <dgm:cxn modelId="{A49A114B-0A38-1442-A218-B0F6A392E672}" type="presParOf" srcId="{DA4FFEDB-9CA7-4B46-B46E-5F96FDD23EDC}" destId="{1235C067-FAA9-0D40-8E25-2930F659D04F}" srcOrd="0" destOrd="0" presId="urn:microsoft.com/office/officeart/2005/8/layout/hChevron3"/>
    <dgm:cxn modelId="{9656D341-3FBA-B245-860D-EE7B3FCD4F7B}" type="presParOf" srcId="{DA4FFEDB-9CA7-4B46-B46E-5F96FDD23EDC}" destId="{D1C60DCA-25E5-A14F-BDCE-20063CF1C208}" srcOrd="1" destOrd="0" presId="urn:microsoft.com/office/officeart/2005/8/layout/hChevron3"/>
    <dgm:cxn modelId="{47E033D4-DBC0-EF49-8048-C8C211455AED}" type="presParOf" srcId="{DA4FFEDB-9CA7-4B46-B46E-5F96FDD23EDC}" destId="{780C1471-DE56-F849-BE38-6AB8672F76CE}" srcOrd="2" destOrd="0" presId="urn:microsoft.com/office/officeart/2005/8/layout/hChevron3"/>
    <dgm:cxn modelId="{88073DB2-F2ED-DC42-9FD2-2524729C7988}" type="presParOf" srcId="{DA4FFEDB-9CA7-4B46-B46E-5F96FDD23EDC}" destId="{46E6191C-C57E-9D43-80A8-8383F51E891A}" srcOrd="3" destOrd="0" presId="urn:microsoft.com/office/officeart/2005/8/layout/hChevron3"/>
    <dgm:cxn modelId="{60677A94-4BE9-FE49-8BBC-12C3D65C9966}" type="presParOf" srcId="{DA4FFEDB-9CA7-4B46-B46E-5F96FDD23EDC}" destId="{789FB853-A29D-9B44-9CAC-A905DA6BC122}" srcOrd="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D1BFC-869D-AF4A-899D-29553579ED6F}">
      <dsp:nvSpPr>
        <dsp:cNvPr id="0" name=""/>
        <dsp:cNvSpPr/>
      </dsp:nvSpPr>
      <dsp:spPr>
        <a:xfrm>
          <a:off x="0" y="0"/>
          <a:ext cx="8229576" cy="4525963"/>
        </a:xfrm>
        <a:prstGeom prst="swooshArrow">
          <a:avLst>
            <a:gd name="adj1" fmla="val 25000"/>
            <a:gd name="adj2" fmla="val 25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B36EFED-A12C-E148-BB50-5700D3812B02}">
      <dsp:nvSpPr>
        <dsp:cNvPr id="0" name=""/>
        <dsp:cNvSpPr/>
      </dsp:nvSpPr>
      <dsp:spPr>
        <a:xfrm>
          <a:off x="1207321" y="3365506"/>
          <a:ext cx="166555" cy="166555"/>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891722A-332E-8643-BEF8-4689B9C4BC9F}">
      <dsp:nvSpPr>
        <dsp:cNvPr id="0" name=""/>
        <dsp:cNvSpPr/>
      </dsp:nvSpPr>
      <dsp:spPr>
        <a:xfrm>
          <a:off x="1290599" y="3448783"/>
          <a:ext cx="1238303" cy="1077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54" tIns="0" rIns="0" bIns="0" numCol="1" spcCol="1270" anchor="t" anchorCtr="0">
          <a:noAutofit/>
        </a:bodyPr>
        <a:lstStyle/>
        <a:p>
          <a:pPr lvl="0" algn="l" defTabSz="800100">
            <a:lnSpc>
              <a:spcPct val="90000"/>
            </a:lnSpc>
            <a:spcBef>
              <a:spcPct val="0"/>
            </a:spcBef>
            <a:spcAft>
              <a:spcPct val="35000"/>
            </a:spcAft>
          </a:pPr>
          <a:r>
            <a:rPr lang="en-US" sz="1800" kern="1200" dirty="0" smtClean="0"/>
            <a:t>Reporting</a:t>
          </a:r>
          <a:endParaRPr lang="en-US" sz="1800" kern="1200" dirty="0"/>
        </a:p>
      </dsp:txBody>
      <dsp:txXfrm>
        <a:off x="1290599" y="3448783"/>
        <a:ext cx="1238303" cy="1077179"/>
      </dsp:txXfrm>
    </dsp:sp>
    <dsp:sp modelId="{5F53E6DB-9E0F-0147-A0D6-85AF1C548025}">
      <dsp:nvSpPr>
        <dsp:cNvPr id="0" name=""/>
        <dsp:cNvSpPr/>
      </dsp:nvSpPr>
      <dsp:spPr>
        <a:xfrm>
          <a:off x="2384071" y="2312767"/>
          <a:ext cx="289661" cy="28966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8AD1432-A2A6-B54B-8EDB-E90E21A4E63D}">
      <dsp:nvSpPr>
        <dsp:cNvPr id="0" name=""/>
        <dsp:cNvSpPr/>
      </dsp:nvSpPr>
      <dsp:spPr>
        <a:xfrm>
          <a:off x="2528902" y="2457597"/>
          <a:ext cx="1520723" cy="2068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86" tIns="0" rIns="0" bIns="0" numCol="1" spcCol="1270" anchor="t" anchorCtr="0">
          <a:noAutofit/>
        </a:bodyPr>
        <a:lstStyle/>
        <a:p>
          <a:pPr lvl="0" algn="l" defTabSz="800100">
            <a:lnSpc>
              <a:spcPct val="90000"/>
            </a:lnSpc>
            <a:spcBef>
              <a:spcPct val="0"/>
            </a:spcBef>
            <a:spcAft>
              <a:spcPct val="35000"/>
            </a:spcAft>
          </a:pPr>
          <a:r>
            <a:rPr lang="en-US" sz="1800" kern="1200" dirty="0" smtClean="0"/>
            <a:t>Analysis</a:t>
          </a:r>
          <a:endParaRPr lang="en-US" sz="1800" kern="1200" dirty="0"/>
        </a:p>
      </dsp:txBody>
      <dsp:txXfrm>
        <a:off x="2528902" y="2457597"/>
        <a:ext cx="1520723" cy="2068365"/>
      </dsp:txXfrm>
    </dsp:sp>
    <dsp:sp modelId="{A2F2B92E-726A-2745-A0CD-26D451BC5A97}">
      <dsp:nvSpPr>
        <dsp:cNvPr id="0" name=""/>
        <dsp:cNvSpPr/>
      </dsp:nvSpPr>
      <dsp:spPr>
        <a:xfrm>
          <a:off x="3886691" y="1537017"/>
          <a:ext cx="383801" cy="38380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B170E1C-45CA-3B49-8663-FB5772D0C975}">
      <dsp:nvSpPr>
        <dsp:cNvPr id="0" name=""/>
        <dsp:cNvSpPr/>
      </dsp:nvSpPr>
      <dsp:spPr>
        <a:xfrm>
          <a:off x="4078592" y="1728917"/>
          <a:ext cx="1520723" cy="2797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369" tIns="0" rIns="0" bIns="0" numCol="1" spcCol="1270" anchor="t" anchorCtr="0">
          <a:noAutofit/>
        </a:bodyPr>
        <a:lstStyle/>
        <a:p>
          <a:pPr lvl="0" algn="l" defTabSz="800100">
            <a:lnSpc>
              <a:spcPct val="90000"/>
            </a:lnSpc>
            <a:spcBef>
              <a:spcPct val="0"/>
            </a:spcBef>
            <a:spcAft>
              <a:spcPct val="35000"/>
            </a:spcAft>
          </a:pPr>
          <a:r>
            <a:rPr lang="en-US" sz="1800" kern="1200" dirty="0" smtClean="0"/>
            <a:t>Monitoring</a:t>
          </a:r>
          <a:endParaRPr lang="en-US" sz="1800" kern="1200" dirty="0"/>
        </a:p>
      </dsp:txBody>
      <dsp:txXfrm>
        <a:off x="4078592" y="1728917"/>
        <a:ext cx="1520723" cy="2797045"/>
      </dsp:txXfrm>
    </dsp:sp>
    <dsp:sp modelId="{7562C105-5DCE-644A-BF9D-6794895AE810}">
      <dsp:nvSpPr>
        <dsp:cNvPr id="0" name=""/>
        <dsp:cNvSpPr/>
      </dsp:nvSpPr>
      <dsp:spPr>
        <a:xfrm>
          <a:off x="5523279" y="1023772"/>
          <a:ext cx="514149" cy="51414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DCD72E8-EB08-4843-B2BD-6DB7E6844C27}">
      <dsp:nvSpPr>
        <dsp:cNvPr id="0" name=""/>
        <dsp:cNvSpPr/>
      </dsp:nvSpPr>
      <dsp:spPr>
        <a:xfrm>
          <a:off x="5780354" y="1280847"/>
          <a:ext cx="1520723" cy="3245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437" tIns="0" rIns="0" bIns="0" numCol="1" spcCol="1270" anchor="t" anchorCtr="0">
          <a:noAutofit/>
        </a:bodyPr>
        <a:lstStyle/>
        <a:p>
          <a:pPr lvl="0" algn="l" defTabSz="800100">
            <a:lnSpc>
              <a:spcPct val="90000"/>
            </a:lnSpc>
            <a:spcBef>
              <a:spcPct val="0"/>
            </a:spcBef>
            <a:spcAft>
              <a:spcPct val="35000"/>
            </a:spcAft>
          </a:pPr>
          <a:r>
            <a:rPr lang="en-US" sz="1800" kern="1200" dirty="0" smtClean="0"/>
            <a:t>Optimization</a:t>
          </a:r>
          <a:endParaRPr lang="en-US" sz="1800" kern="1200" dirty="0"/>
        </a:p>
      </dsp:txBody>
      <dsp:txXfrm>
        <a:off x="5780354" y="1280847"/>
        <a:ext cx="1520723" cy="32451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8A1DD7-4096-0A47-AC91-1FCE080093FF}">
      <dsp:nvSpPr>
        <dsp:cNvPr id="0" name=""/>
        <dsp:cNvSpPr/>
      </dsp:nvSpPr>
      <dsp:spPr>
        <a:xfrm>
          <a:off x="804340" y="0"/>
          <a:ext cx="7224874" cy="5573889"/>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3EDDEAB-5AD9-9B4C-BD73-121D4BC7777B}">
      <dsp:nvSpPr>
        <dsp:cNvPr id="0" name=""/>
        <dsp:cNvSpPr/>
      </dsp:nvSpPr>
      <dsp:spPr>
        <a:xfrm>
          <a:off x="1128874" y="19018"/>
          <a:ext cx="3052841" cy="2662089"/>
        </a:xfrm>
        <a:prstGeom prst="round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just" defTabSz="622300">
            <a:lnSpc>
              <a:spcPct val="90000"/>
            </a:lnSpc>
            <a:spcBef>
              <a:spcPct val="0"/>
            </a:spcBef>
            <a:spcAft>
              <a:spcPct val="35000"/>
            </a:spcAft>
          </a:pPr>
          <a:r>
            <a:rPr lang="en-US" sz="1400" kern="1200" dirty="0" smtClean="0"/>
            <a:t>Descriptive Analytics </a:t>
          </a:r>
        </a:p>
        <a:p>
          <a:pPr lvl="0" algn="just" defTabSz="622300">
            <a:lnSpc>
              <a:spcPct val="90000"/>
            </a:lnSpc>
            <a:spcBef>
              <a:spcPct val="0"/>
            </a:spcBef>
            <a:spcAft>
              <a:spcPct val="35000"/>
            </a:spcAft>
          </a:pPr>
          <a:r>
            <a:rPr lang="en-US" sz="1400" kern="1200" dirty="0" smtClean="0"/>
            <a:t>Many organizations have spent years generating descriptive analytics — answering what happened questions. This information is valuable, but only provides a high-level, rearview mirror view of the business performance. </a:t>
          </a:r>
          <a:endParaRPr lang="en-US" sz="1400" kern="1200" dirty="0"/>
        </a:p>
      </dsp:txBody>
      <dsp:txXfrm>
        <a:off x="1258826" y="148970"/>
        <a:ext cx="2792937" cy="2402185"/>
      </dsp:txXfrm>
    </dsp:sp>
    <dsp:sp modelId="{501B5F00-B0B8-B04D-899C-A57394BC83B9}">
      <dsp:nvSpPr>
        <dsp:cNvPr id="0" name=""/>
        <dsp:cNvSpPr/>
      </dsp:nvSpPr>
      <dsp:spPr>
        <a:xfrm>
          <a:off x="4665964" y="14090"/>
          <a:ext cx="3137497" cy="2643717"/>
        </a:xfrm>
        <a:prstGeom prst="round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just" defTabSz="622300">
            <a:lnSpc>
              <a:spcPct val="90000"/>
            </a:lnSpc>
            <a:spcBef>
              <a:spcPct val="0"/>
            </a:spcBef>
            <a:spcAft>
              <a:spcPct val="35000"/>
            </a:spcAft>
          </a:pPr>
          <a:r>
            <a:rPr lang="en-US" sz="1400" kern="1200" dirty="0" smtClean="0"/>
            <a:t>Diagnostic Analytics</a:t>
          </a:r>
        </a:p>
        <a:p>
          <a:pPr lvl="0" algn="just" defTabSz="622300">
            <a:lnSpc>
              <a:spcPct val="90000"/>
            </a:lnSpc>
            <a:spcBef>
              <a:spcPct val="0"/>
            </a:spcBef>
            <a:spcAft>
              <a:spcPct val="35000"/>
            </a:spcAft>
          </a:pPr>
          <a:r>
            <a:rPr lang="en-US" sz="1400" kern="1200" dirty="0" smtClean="0"/>
            <a:t>Most organizations start to apply big data analytics to answer diagnostic questions — how and why something happened. Some might also call this behavioral analytics. Diagnostic analytics with big data helps in two ways: (a) the additional data brought on by the digital age eliminates analytic blind spots, and (b) the how and why deliver insights that pinpoint actions to take. </a:t>
          </a:r>
          <a:endParaRPr lang="en-US" sz="1400" kern="1200" dirty="0"/>
        </a:p>
      </dsp:txBody>
      <dsp:txXfrm>
        <a:off x="4795020" y="143146"/>
        <a:ext cx="2879385" cy="2385605"/>
      </dsp:txXfrm>
    </dsp:sp>
    <dsp:sp modelId="{F02CE4AF-986A-B246-8B51-88B946ABEF55}">
      <dsp:nvSpPr>
        <dsp:cNvPr id="0" name=""/>
        <dsp:cNvSpPr/>
      </dsp:nvSpPr>
      <dsp:spPr>
        <a:xfrm>
          <a:off x="1128874" y="2944306"/>
          <a:ext cx="3052841" cy="2587265"/>
        </a:xfrm>
        <a:prstGeom prst="round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just" defTabSz="622300">
            <a:lnSpc>
              <a:spcPct val="90000"/>
            </a:lnSpc>
            <a:spcBef>
              <a:spcPct val="0"/>
            </a:spcBef>
            <a:spcAft>
              <a:spcPct val="35000"/>
            </a:spcAft>
          </a:pPr>
          <a:r>
            <a:rPr lang="en-US" sz="1400" kern="1200" dirty="0" smtClean="0"/>
            <a:t>Predictive Analytics </a:t>
          </a:r>
        </a:p>
        <a:p>
          <a:pPr lvl="0" algn="just" defTabSz="622300">
            <a:lnSpc>
              <a:spcPct val="90000"/>
            </a:lnSpc>
            <a:spcBef>
              <a:spcPct val="0"/>
            </a:spcBef>
            <a:spcAft>
              <a:spcPct val="35000"/>
            </a:spcAft>
          </a:pPr>
          <a:r>
            <a:rPr lang="en-US" sz="1400" kern="1200" dirty="0" smtClean="0"/>
            <a:t>Answering the how and why questions will reveal specific patterns to identify that detect when outcomes are about to occur. Predictive analytics builds upon the diagnostic analytics to look for these patterns and see what will happen. Machine learning is also applied to continuously learn as new patterns emerge. </a:t>
          </a:r>
          <a:endParaRPr lang="en-US" sz="1400" kern="1200" dirty="0"/>
        </a:p>
      </dsp:txBody>
      <dsp:txXfrm>
        <a:off x="1255174" y="3070606"/>
        <a:ext cx="2800241" cy="2334665"/>
      </dsp:txXfrm>
    </dsp:sp>
    <dsp:sp modelId="{B5934219-20B1-8E42-8090-80553DE94AFC}">
      <dsp:nvSpPr>
        <dsp:cNvPr id="0" name=""/>
        <dsp:cNvSpPr/>
      </dsp:nvSpPr>
      <dsp:spPr>
        <a:xfrm>
          <a:off x="4623613" y="2958408"/>
          <a:ext cx="3109293" cy="2474383"/>
        </a:xfrm>
        <a:prstGeom prst="round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just" defTabSz="622300">
            <a:lnSpc>
              <a:spcPct val="90000"/>
            </a:lnSpc>
            <a:spcBef>
              <a:spcPct val="0"/>
            </a:spcBef>
            <a:spcAft>
              <a:spcPct val="35000"/>
            </a:spcAft>
          </a:pPr>
          <a:r>
            <a:rPr lang="en-US" sz="1400" kern="1200" dirty="0" smtClean="0"/>
            <a:t>Prescriptive Analytics </a:t>
          </a:r>
        </a:p>
        <a:p>
          <a:pPr lvl="0" algn="just" defTabSz="622300">
            <a:lnSpc>
              <a:spcPct val="90000"/>
            </a:lnSpc>
            <a:spcBef>
              <a:spcPct val="0"/>
            </a:spcBef>
            <a:spcAft>
              <a:spcPct val="35000"/>
            </a:spcAft>
          </a:pPr>
          <a:r>
            <a:rPr lang="en-US" sz="1400" kern="1200" dirty="0" smtClean="0"/>
            <a:t>At the next level, prescriptive analytics will automate decisions and actions — how can I make it happen? Building upon the previous analytics, neural networks and heuristics are applied to the data to recommend the best- possible actions that drive desired outcomes. </a:t>
          </a:r>
          <a:endParaRPr lang="en-US" sz="1400" kern="1200" dirty="0"/>
        </a:p>
      </dsp:txBody>
      <dsp:txXfrm>
        <a:off x="4744402" y="3079197"/>
        <a:ext cx="2867715" cy="22328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8153D9-850C-3F4D-BE9B-978A933DB093}">
      <dsp:nvSpPr>
        <dsp:cNvPr id="0" name=""/>
        <dsp:cNvSpPr/>
      </dsp:nvSpPr>
      <dsp:spPr>
        <a:xfrm>
          <a:off x="1918465" y="615085"/>
          <a:ext cx="4107625" cy="4107625"/>
        </a:xfrm>
        <a:prstGeom prst="blockArc">
          <a:avLst>
            <a:gd name="adj1" fmla="val 11880000"/>
            <a:gd name="adj2" fmla="val 16200000"/>
            <a:gd name="adj3" fmla="val 4636"/>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54BFF80-2CA7-3D43-BE75-4CE07F12CDAF}">
      <dsp:nvSpPr>
        <dsp:cNvPr id="0" name=""/>
        <dsp:cNvSpPr/>
      </dsp:nvSpPr>
      <dsp:spPr>
        <a:xfrm>
          <a:off x="1918465" y="615085"/>
          <a:ext cx="4107625" cy="4107625"/>
        </a:xfrm>
        <a:prstGeom prst="blockArc">
          <a:avLst>
            <a:gd name="adj1" fmla="val 7560000"/>
            <a:gd name="adj2" fmla="val 11880000"/>
            <a:gd name="adj3" fmla="val 4636"/>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9217C02C-4A79-6348-AF2F-9B7CB4D614F5}">
      <dsp:nvSpPr>
        <dsp:cNvPr id="0" name=""/>
        <dsp:cNvSpPr/>
      </dsp:nvSpPr>
      <dsp:spPr>
        <a:xfrm>
          <a:off x="1918465" y="615085"/>
          <a:ext cx="4107625" cy="4107625"/>
        </a:xfrm>
        <a:prstGeom prst="blockArc">
          <a:avLst>
            <a:gd name="adj1" fmla="val 3240000"/>
            <a:gd name="adj2" fmla="val 7560000"/>
            <a:gd name="adj3" fmla="val 4636"/>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FE7069E-9391-954D-876A-B14C50B0ADE8}">
      <dsp:nvSpPr>
        <dsp:cNvPr id="0" name=""/>
        <dsp:cNvSpPr/>
      </dsp:nvSpPr>
      <dsp:spPr>
        <a:xfrm>
          <a:off x="1918465" y="615085"/>
          <a:ext cx="4107625" cy="4107625"/>
        </a:xfrm>
        <a:prstGeom prst="blockArc">
          <a:avLst>
            <a:gd name="adj1" fmla="val 20520000"/>
            <a:gd name="adj2" fmla="val 3240000"/>
            <a:gd name="adj3" fmla="val 4636"/>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A874948-CE01-3943-A71D-0AA72E7F6BE5}">
      <dsp:nvSpPr>
        <dsp:cNvPr id="0" name=""/>
        <dsp:cNvSpPr/>
      </dsp:nvSpPr>
      <dsp:spPr>
        <a:xfrm>
          <a:off x="1918465" y="615085"/>
          <a:ext cx="4107625" cy="4107625"/>
        </a:xfrm>
        <a:prstGeom prst="blockArc">
          <a:avLst>
            <a:gd name="adj1" fmla="val 16200000"/>
            <a:gd name="adj2" fmla="val 20520000"/>
            <a:gd name="adj3" fmla="val 4636"/>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98F66EE-7474-914B-98D3-098600E6BD5D}">
      <dsp:nvSpPr>
        <dsp:cNvPr id="0" name=""/>
        <dsp:cNvSpPr/>
      </dsp:nvSpPr>
      <dsp:spPr>
        <a:xfrm>
          <a:off x="3027698" y="1724318"/>
          <a:ext cx="1889159" cy="188915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Challenges</a:t>
          </a:r>
          <a:endParaRPr lang="en-US" sz="2300" kern="1200" dirty="0"/>
        </a:p>
      </dsp:txBody>
      <dsp:txXfrm>
        <a:off x="3304359" y="2000979"/>
        <a:ext cx="1335837" cy="1335837"/>
      </dsp:txXfrm>
    </dsp:sp>
    <dsp:sp modelId="{54D83F48-CB66-8346-A3EE-398F262CFFC2}">
      <dsp:nvSpPr>
        <dsp:cNvPr id="0" name=""/>
        <dsp:cNvSpPr/>
      </dsp:nvSpPr>
      <dsp:spPr>
        <a:xfrm>
          <a:off x="3311072" y="1486"/>
          <a:ext cx="1322411" cy="132241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Forecasting</a:t>
          </a:r>
          <a:endParaRPr lang="en-US" sz="1400" kern="1200" dirty="0"/>
        </a:p>
      </dsp:txBody>
      <dsp:txXfrm>
        <a:off x="3504735" y="195149"/>
        <a:ext cx="935085" cy="935085"/>
      </dsp:txXfrm>
    </dsp:sp>
    <dsp:sp modelId="{A18E1B34-622C-734A-9EA9-8F048CB0A3B0}">
      <dsp:nvSpPr>
        <dsp:cNvPr id="0" name=""/>
        <dsp:cNvSpPr/>
      </dsp:nvSpPr>
      <dsp:spPr>
        <a:xfrm>
          <a:off x="5219087" y="1387740"/>
          <a:ext cx="1322411" cy="132241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Key Influencers</a:t>
          </a:r>
          <a:endParaRPr lang="en-US" sz="1400" kern="1200" dirty="0"/>
        </a:p>
      </dsp:txBody>
      <dsp:txXfrm>
        <a:off x="5412750" y="1581403"/>
        <a:ext cx="935085" cy="935085"/>
      </dsp:txXfrm>
    </dsp:sp>
    <dsp:sp modelId="{A1D0CA43-09D7-714C-AB86-48C10DFCAC90}">
      <dsp:nvSpPr>
        <dsp:cNvPr id="0" name=""/>
        <dsp:cNvSpPr/>
      </dsp:nvSpPr>
      <dsp:spPr>
        <a:xfrm>
          <a:off x="4490290" y="3630747"/>
          <a:ext cx="1322411" cy="132241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Trends</a:t>
          </a:r>
          <a:endParaRPr lang="en-US" sz="1400" kern="1200" dirty="0"/>
        </a:p>
      </dsp:txBody>
      <dsp:txXfrm>
        <a:off x="4683953" y="3824410"/>
        <a:ext cx="935085" cy="935085"/>
      </dsp:txXfrm>
    </dsp:sp>
    <dsp:sp modelId="{EC80A49B-E50D-4243-9733-6AC2E74B4AE1}">
      <dsp:nvSpPr>
        <dsp:cNvPr id="0" name=""/>
        <dsp:cNvSpPr/>
      </dsp:nvSpPr>
      <dsp:spPr>
        <a:xfrm>
          <a:off x="2131853" y="3630747"/>
          <a:ext cx="1322411" cy="132241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Relationship</a:t>
          </a:r>
          <a:endParaRPr lang="en-US" sz="1400" kern="1200" dirty="0"/>
        </a:p>
      </dsp:txBody>
      <dsp:txXfrm>
        <a:off x="2325516" y="3824410"/>
        <a:ext cx="935085" cy="935085"/>
      </dsp:txXfrm>
    </dsp:sp>
    <dsp:sp modelId="{0AB75FF5-3978-FF4D-B1DA-091E9EB84668}">
      <dsp:nvSpPr>
        <dsp:cNvPr id="0" name=""/>
        <dsp:cNvSpPr/>
      </dsp:nvSpPr>
      <dsp:spPr>
        <a:xfrm>
          <a:off x="1403056" y="1387740"/>
          <a:ext cx="1322411" cy="1322411"/>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Anomalies</a:t>
          </a:r>
          <a:endParaRPr lang="en-US" sz="1400" kern="1200" dirty="0"/>
        </a:p>
      </dsp:txBody>
      <dsp:txXfrm>
        <a:off x="1596719" y="1581403"/>
        <a:ext cx="935085" cy="9350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4AE95D-ACF5-D74D-AC35-7C853C029276}">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08E9A28-BCFC-8D48-B202-3DBFAE12F1CD}">
      <dsp:nvSpPr>
        <dsp:cNvPr id="0" name=""/>
        <dsp:cNvSpPr/>
      </dsp:nvSpPr>
      <dsp:spPr>
        <a:xfrm>
          <a:off x="564979" y="127000"/>
          <a:ext cx="7756189" cy="1371600"/>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5160"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Increased business interest</a:t>
          </a:r>
          <a:endParaRPr lang="en-US" sz="1600" kern="1200" dirty="0"/>
        </a:p>
        <a:p>
          <a:pPr marL="171450" lvl="1" indent="-171450" algn="l" defTabSz="711200">
            <a:lnSpc>
              <a:spcPct val="90000"/>
            </a:lnSpc>
            <a:spcBef>
              <a:spcPct val="0"/>
            </a:spcBef>
            <a:spcAft>
              <a:spcPct val="15000"/>
            </a:spcAft>
            <a:buChar char="••"/>
          </a:pPr>
          <a:r>
            <a:rPr lang="en-US" sz="1600" kern="1200" dirty="0" smtClean="0"/>
            <a:t>Now that BI users know what happened, they are asking why and what’s likely to happen next</a:t>
          </a:r>
          <a:endParaRPr lang="en-US" sz="1600" kern="1200" dirty="0"/>
        </a:p>
        <a:p>
          <a:pPr marL="171450" lvl="1" indent="-171450" algn="l" defTabSz="711200">
            <a:lnSpc>
              <a:spcPct val="90000"/>
            </a:lnSpc>
            <a:spcBef>
              <a:spcPct val="0"/>
            </a:spcBef>
            <a:spcAft>
              <a:spcPct val="15000"/>
            </a:spcAft>
            <a:buChar char="••"/>
          </a:pPr>
          <a:r>
            <a:rPr lang="en-US" sz="1600" kern="1200" dirty="0" smtClean="0"/>
            <a:t> Explosive demand from sales, marketing, and call center analysis, fraud and government intelligence/security agencies</a:t>
          </a:r>
        </a:p>
        <a:p>
          <a:pPr marL="171450" lvl="1" indent="-171450" algn="l" defTabSz="711200">
            <a:lnSpc>
              <a:spcPct val="90000"/>
            </a:lnSpc>
            <a:spcBef>
              <a:spcPct val="0"/>
            </a:spcBef>
            <a:spcAft>
              <a:spcPct val="15000"/>
            </a:spcAft>
            <a:buChar char="••"/>
          </a:pPr>
          <a:endParaRPr lang="en-US" sz="1600" kern="1200" dirty="0"/>
        </a:p>
      </dsp:txBody>
      <dsp:txXfrm>
        <a:off x="564979" y="127000"/>
        <a:ext cx="7756189" cy="1371600"/>
      </dsp:txXfrm>
    </dsp:sp>
    <dsp:sp modelId="{E63E1D4B-7B10-484D-9839-F57151249268}">
      <dsp:nvSpPr>
        <dsp:cNvPr id="0" name=""/>
        <dsp:cNvSpPr/>
      </dsp:nvSpPr>
      <dsp:spPr>
        <a:xfrm>
          <a:off x="56979" y="304800"/>
          <a:ext cx="1016000" cy="1016000"/>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6AED645C-BBA4-464C-A778-364A2D652615}">
      <dsp:nvSpPr>
        <dsp:cNvPr id="0" name=""/>
        <dsp:cNvSpPr/>
      </dsp:nvSpPr>
      <dsp:spPr>
        <a:xfrm>
          <a:off x="860432" y="1625599"/>
          <a:ext cx="7460736" cy="812800"/>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5160"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Increase data value (e.g., Big data)</a:t>
          </a:r>
          <a:endParaRPr lang="en-US" sz="1700" kern="1200" dirty="0"/>
        </a:p>
        <a:p>
          <a:pPr marL="114300" lvl="1" indent="-114300" algn="l" defTabSz="577850">
            <a:lnSpc>
              <a:spcPct val="90000"/>
            </a:lnSpc>
            <a:spcBef>
              <a:spcPct val="0"/>
            </a:spcBef>
            <a:spcAft>
              <a:spcPct val="15000"/>
            </a:spcAft>
            <a:buChar char="••"/>
          </a:pPr>
          <a:r>
            <a:rPr lang="en-US" sz="1300" kern="1200" dirty="0" smtClean="0"/>
            <a:t>Exploding data volume</a:t>
          </a:r>
          <a:endParaRPr lang="en-US" sz="1300" kern="1200" dirty="0"/>
        </a:p>
        <a:p>
          <a:pPr marL="114300" lvl="1" indent="-114300" algn="l" defTabSz="577850">
            <a:lnSpc>
              <a:spcPct val="90000"/>
            </a:lnSpc>
            <a:spcBef>
              <a:spcPct val="0"/>
            </a:spcBef>
            <a:spcAft>
              <a:spcPct val="15000"/>
            </a:spcAft>
            <a:buChar char="••"/>
          </a:pPr>
          <a:r>
            <a:rPr lang="en-US" sz="1300" kern="1200" dirty="0" smtClean="0"/>
            <a:t>Expanding data varieties</a:t>
          </a:r>
          <a:endParaRPr lang="en-US" sz="1300" kern="1200" dirty="0"/>
        </a:p>
      </dsp:txBody>
      <dsp:txXfrm>
        <a:off x="860432" y="1625599"/>
        <a:ext cx="7460736" cy="812800"/>
      </dsp:txXfrm>
    </dsp:sp>
    <dsp:sp modelId="{00DC96C5-0BE2-9F47-8FD8-E1101518A75D}">
      <dsp:nvSpPr>
        <dsp:cNvPr id="0" name=""/>
        <dsp:cNvSpPr/>
      </dsp:nvSpPr>
      <dsp:spPr>
        <a:xfrm>
          <a:off x="352432" y="1523999"/>
          <a:ext cx="1016000" cy="1016000"/>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B9A44E7-90D4-3A4F-8D11-A6B9F162996D}">
      <dsp:nvSpPr>
        <dsp:cNvPr id="0" name=""/>
        <dsp:cNvSpPr/>
      </dsp:nvSpPr>
      <dsp:spPr>
        <a:xfrm>
          <a:off x="564979" y="2844800"/>
          <a:ext cx="7756189" cy="812800"/>
        </a:xfrm>
        <a:prstGeom prst="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5160"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Increasing technology performance</a:t>
          </a:r>
          <a:endParaRPr lang="en-US" sz="1700" kern="1200" dirty="0"/>
        </a:p>
        <a:p>
          <a:pPr marL="114300" lvl="1" indent="-114300" algn="l" defTabSz="577850">
            <a:lnSpc>
              <a:spcPct val="90000"/>
            </a:lnSpc>
            <a:spcBef>
              <a:spcPct val="0"/>
            </a:spcBef>
            <a:spcAft>
              <a:spcPct val="15000"/>
            </a:spcAft>
            <a:buChar char="••"/>
          </a:pPr>
          <a:r>
            <a:rPr lang="en-US" sz="1300" kern="1200" dirty="0" smtClean="0"/>
            <a:t>Parallel processing, faster CPUs, and in-memory technologies reduce time and cost of data processing</a:t>
          </a:r>
        </a:p>
        <a:p>
          <a:pPr marL="114300" lvl="1" indent="-114300" algn="l" defTabSz="577850">
            <a:lnSpc>
              <a:spcPct val="90000"/>
            </a:lnSpc>
            <a:spcBef>
              <a:spcPct val="0"/>
            </a:spcBef>
            <a:spcAft>
              <a:spcPct val="15000"/>
            </a:spcAft>
            <a:buChar char="••"/>
          </a:pPr>
          <a:endParaRPr lang="en-US" sz="1300" kern="1200" dirty="0"/>
        </a:p>
      </dsp:txBody>
      <dsp:txXfrm>
        <a:off x="564979" y="2844800"/>
        <a:ext cx="7756189" cy="812800"/>
      </dsp:txXfrm>
    </dsp:sp>
    <dsp:sp modelId="{80BACC39-AD7F-9D42-A733-1CB773209040}">
      <dsp:nvSpPr>
        <dsp:cNvPr id="0" name=""/>
        <dsp:cNvSpPr/>
      </dsp:nvSpPr>
      <dsp:spPr>
        <a:xfrm>
          <a:off x="56979" y="2743200"/>
          <a:ext cx="1016000" cy="1016000"/>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058D5D-A990-964C-AE49-37922E0DA52B}">
      <dsp:nvSpPr>
        <dsp:cNvPr id="0" name=""/>
        <dsp:cNvSpPr/>
      </dsp:nvSpPr>
      <dsp:spPr>
        <a:xfrm rot="10800000">
          <a:off x="542592" y="2049"/>
          <a:ext cx="7762481" cy="1183850"/>
        </a:xfrm>
        <a:prstGeom prst="homePlat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22045" tIns="60960" rIns="113792" bIns="60960" numCol="1" spcCol="1270" anchor="t" anchorCtr="0">
          <a:noAutofit/>
        </a:bodyPr>
        <a:lstStyle/>
        <a:p>
          <a:pPr lvl="0" algn="l" defTabSz="711200">
            <a:lnSpc>
              <a:spcPct val="90000"/>
            </a:lnSpc>
            <a:spcBef>
              <a:spcPct val="0"/>
            </a:spcBef>
            <a:spcAft>
              <a:spcPct val="35000"/>
            </a:spcAft>
          </a:pPr>
          <a:r>
            <a:rPr lang="en-US" sz="1600" b="1" kern="1200" dirty="0" smtClean="0"/>
            <a:t>Use Case Discovery</a:t>
          </a:r>
          <a:endParaRPr lang="en-US" sz="1600" b="1" kern="1200" dirty="0"/>
        </a:p>
        <a:p>
          <a:pPr marL="114300" lvl="1" indent="-114300" algn="l" defTabSz="622300">
            <a:lnSpc>
              <a:spcPct val="90000"/>
            </a:lnSpc>
            <a:spcBef>
              <a:spcPct val="0"/>
            </a:spcBef>
            <a:spcAft>
              <a:spcPct val="15000"/>
            </a:spcAft>
            <a:buChar char="••"/>
          </a:pPr>
          <a:r>
            <a:rPr lang="en-US" sz="1400" b="1" kern="1200" dirty="0" smtClean="0"/>
            <a:t>The business, analyst and IT teams should work together to identify the key big data use cases. Hold a use case discovery workshop to uncover the attributes of key use cases (data sources, potential business value and ROI, barriers to implementation) and help prioritize implementing the use case </a:t>
          </a:r>
          <a:endParaRPr lang="en-US" sz="1400" b="1" kern="1200" dirty="0"/>
        </a:p>
      </dsp:txBody>
      <dsp:txXfrm rot="10800000">
        <a:off x="838554" y="2049"/>
        <a:ext cx="7466519" cy="1183850"/>
      </dsp:txXfrm>
    </dsp:sp>
    <dsp:sp modelId="{6911F73E-2567-814F-89E0-1050ECB99775}">
      <dsp:nvSpPr>
        <dsp:cNvPr id="0" name=""/>
        <dsp:cNvSpPr/>
      </dsp:nvSpPr>
      <dsp:spPr>
        <a:xfrm>
          <a:off x="0" y="2049"/>
          <a:ext cx="1183850" cy="1183850"/>
        </a:xfrm>
        <a:prstGeom prst="ellipse">
          <a:avLst/>
        </a:prstGeom>
        <a:solidFill>
          <a:schemeClr val="accent2">
            <a:tint val="5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CEC609E6-D4F8-B34D-A0B4-53871A5E6F03}">
      <dsp:nvSpPr>
        <dsp:cNvPr id="0" name=""/>
        <dsp:cNvSpPr/>
      </dsp:nvSpPr>
      <dsp:spPr>
        <a:xfrm rot="10800000">
          <a:off x="542592" y="1539288"/>
          <a:ext cx="7762481" cy="1183850"/>
        </a:xfrm>
        <a:prstGeom prst="homePlate">
          <a:avLst/>
        </a:prstGeom>
        <a:solidFill>
          <a:schemeClr val="accent2">
            <a:hueOff val="1560507"/>
            <a:satOff val="-1946"/>
            <a:lumOff val="45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22045" tIns="60960" rIns="113792" bIns="60960" numCol="1" spcCol="1270" anchor="t" anchorCtr="0">
          <a:noAutofit/>
        </a:bodyPr>
        <a:lstStyle/>
        <a:p>
          <a:pPr lvl="0" algn="l" defTabSz="711200">
            <a:lnSpc>
              <a:spcPct val="90000"/>
            </a:lnSpc>
            <a:spcBef>
              <a:spcPct val="0"/>
            </a:spcBef>
            <a:spcAft>
              <a:spcPct val="35000"/>
            </a:spcAft>
          </a:pPr>
          <a:r>
            <a:rPr lang="en-US" sz="1600" b="1" kern="1200" dirty="0" smtClean="0">
              <a:solidFill>
                <a:srgbClr val="000000"/>
              </a:solidFill>
            </a:rPr>
            <a:t>Proof of Value</a:t>
          </a:r>
          <a:endParaRPr lang="en-US" sz="1600" b="1" kern="1200" dirty="0">
            <a:solidFill>
              <a:srgbClr val="000000"/>
            </a:solidFill>
          </a:endParaRPr>
        </a:p>
        <a:p>
          <a:pPr marL="114300" lvl="1" indent="-114300" algn="l" defTabSz="622300">
            <a:lnSpc>
              <a:spcPct val="90000"/>
            </a:lnSpc>
            <a:spcBef>
              <a:spcPct val="0"/>
            </a:spcBef>
            <a:spcAft>
              <a:spcPct val="15000"/>
            </a:spcAft>
            <a:buChar char="••"/>
          </a:pPr>
          <a:r>
            <a:rPr lang="en-US" sz="1400" b="1" kern="1200" dirty="0" smtClean="0">
              <a:solidFill>
                <a:srgbClr val="000000"/>
              </a:solidFill>
            </a:rPr>
            <a:t>Using some of the data, use data discovery for the top priority use case to find new patterns, outcomes and opportunities hidden within the data. Use this to demonstrate the fit and value of your analytics and build a projected ROI model for business teams to evaluate. </a:t>
          </a:r>
          <a:endParaRPr lang="en-US" sz="1400" b="1" kern="1200" dirty="0">
            <a:solidFill>
              <a:srgbClr val="000000"/>
            </a:solidFill>
          </a:endParaRPr>
        </a:p>
      </dsp:txBody>
      <dsp:txXfrm rot="10800000">
        <a:off x="838554" y="1539288"/>
        <a:ext cx="7466519" cy="1183850"/>
      </dsp:txXfrm>
    </dsp:sp>
    <dsp:sp modelId="{32F9D9D2-14D8-EB4C-96B9-72A9A9C25B8C}">
      <dsp:nvSpPr>
        <dsp:cNvPr id="0" name=""/>
        <dsp:cNvSpPr/>
      </dsp:nvSpPr>
      <dsp:spPr>
        <a:xfrm>
          <a:off x="0" y="1539288"/>
          <a:ext cx="1183850" cy="1183850"/>
        </a:xfrm>
        <a:prstGeom prst="ellipse">
          <a:avLst/>
        </a:prstGeom>
        <a:solidFill>
          <a:schemeClr val="accent2">
            <a:tint val="50000"/>
            <a:hueOff val="1667625"/>
            <a:satOff val="-1491"/>
            <a:lumOff val="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1734E9E5-8BDC-C448-9AF8-511BB28868E8}">
      <dsp:nvSpPr>
        <dsp:cNvPr id="0" name=""/>
        <dsp:cNvSpPr/>
      </dsp:nvSpPr>
      <dsp:spPr>
        <a:xfrm rot="10800000">
          <a:off x="542592" y="3076527"/>
          <a:ext cx="7762481" cy="1183850"/>
        </a:xfrm>
        <a:prstGeom prst="homePlate">
          <a:avLst/>
        </a:prstGeom>
        <a:solidFill>
          <a:schemeClr val="accent2">
            <a:hueOff val="3121013"/>
            <a:satOff val="-3893"/>
            <a:lumOff val="91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22045" tIns="60960" rIns="113792" bIns="60960" numCol="1" spcCol="1270" anchor="t" anchorCtr="0">
          <a:noAutofit/>
        </a:bodyPr>
        <a:lstStyle/>
        <a:p>
          <a:pPr lvl="0" algn="l" defTabSz="711200">
            <a:lnSpc>
              <a:spcPct val="90000"/>
            </a:lnSpc>
            <a:spcBef>
              <a:spcPct val="0"/>
            </a:spcBef>
            <a:spcAft>
              <a:spcPct val="35000"/>
            </a:spcAft>
          </a:pPr>
          <a:r>
            <a:rPr lang="en-US" sz="1600" b="1" kern="1200" dirty="0" smtClean="0"/>
            <a:t>Answer Discovery</a:t>
          </a:r>
          <a:endParaRPr lang="en-US" sz="1600" b="1" kern="1200" dirty="0"/>
        </a:p>
        <a:p>
          <a:pPr marL="114300" lvl="1" indent="-114300" algn="l" defTabSz="622300">
            <a:lnSpc>
              <a:spcPct val="90000"/>
            </a:lnSpc>
            <a:spcBef>
              <a:spcPct val="0"/>
            </a:spcBef>
            <a:spcAft>
              <a:spcPct val="15000"/>
            </a:spcAft>
            <a:buChar char="••"/>
          </a:pPr>
          <a:r>
            <a:rPr lang="en-US" sz="1400" b="1" kern="1200" dirty="0" smtClean="0"/>
            <a:t>Bring the data from all sources into your big data analytics platform, prepare it and use data discovery and advanced analytics to let the data reveal answers. This is often an iterative process by which the analyst fluidly moves between the data integration, preparation and analysis steps to discover answers. </a:t>
          </a:r>
          <a:endParaRPr lang="en-US" sz="1400" b="1" kern="1200" dirty="0"/>
        </a:p>
      </dsp:txBody>
      <dsp:txXfrm rot="10800000">
        <a:off x="838554" y="3076527"/>
        <a:ext cx="7466519" cy="1183850"/>
      </dsp:txXfrm>
    </dsp:sp>
    <dsp:sp modelId="{E24EC7A3-F9B7-DC49-A184-12CEDFDDC37A}">
      <dsp:nvSpPr>
        <dsp:cNvPr id="0" name=""/>
        <dsp:cNvSpPr/>
      </dsp:nvSpPr>
      <dsp:spPr>
        <a:xfrm>
          <a:off x="0" y="3076527"/>
          <a:ext cx="1183850" cy="1183850"/>
        </a:xfrm>
        <a:prstGeom prst="ellipse">
          <a:avLst/>
        </a:prstGeom>
        <a:solidFill>
          <a:schemeClr val="accent2">
            <a:tint val="50000"/>
            <a:hueOff val="3335250"/>
            <a:satOff val="-2982"/>
            <a:lumOff val="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B8C23132-7101-B74A-82AD-3907EC1C188D}">
      <dsp:nvSpPr>
        <dsp:cNvPr id="0" name=""/>
        <dsp:cNvSpPr/>
      </dsp:nvSpPr>
      <dsp:spPr>
        <a:xfrm rot="10800000">
          <a:off x="542592" y="4613766"/>
          <a:ext cx="7762481" cy="1183850"/>
        </a:xfrm>
        <a:prstGeom prst="homePlate">
          <a:avLst/>
        </a:prstGeom>
        <a:solidFill>
          <a:schemeClr val="accent2">
            <a:hueOff val="4681520"/>
            <a:satOff val="-5839"/>
            <a:lumOff val="13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22045" tIns="60960" rIns="113792" bIns="60960" numCol="1" spcCol="1270" anchor="t" anchorCtr="0">
          <a:noAutofit/>
        </a:bodyPr>
        <a:lstStyle/>
        <a:p>
          <a:pPr lvl="0" algn="l" defTabSz="711200">
            <a:lnSpc>
              <a:spcPct val="90000"/>
            </a:lnSpc>
            <a:spcBef>
              <a:spcPct val="0"/>
            </a:spcBef>
            <a:spcAft>
              <a:spcPct val="35000"/>
            </a:spcAft>
          </a:pPr>
          <a:r>
            <a:rPr lang="en-US" sz="1600" b="1" kern="1200" dirty="0" smtClean="0">
              <a:solidFill>
                <a:srgbClr val="000000"/>
              </a:solidFill>
            </a:rPr>
            <a:t>Operationalization</a:t>
          </a:r>
          <a:endParaRPr lang="en-US" sz="1600" b="1" kern="1200" dirty="0">
            <a:solidFill>
              <a:srgbClr val="000000"/>
            </a:solidFill>
          </a:endParaRPr>
        </a:p>
        <a:p>
          <a:pPr marL="114300" lvl="1" indent="-114300" algn="l" defTabSz="622300">
            <a:lnSpc>
              <a:spcPct val="90000"/>
            </a:lnSpc>
            <a:spcBef>
              <a:spcPct val="0"/>
            </a:spcBef>
            <a:spcAft>
              <a:spcPct val="15000"/>
            </a:spcAft>
            <a:buChar char="••"/>
          </a:pPr>
          <a:r>
            <a:rPr lang="en-US" sz="1400" b="1" kern="1200" dirty="0" smtClean="0">
              <a:solidFill>
                <a:schemeClr val="tx1"/>
              </a:solidFill>
            </a:rPr>
            <a:t>After finding the analytic patterns, deploy the analytics to the business teams. This involves defining and implementing the attributes of the repeated process that will produce results, including job execution, data retention policies, security models and integration with downstream applications or tools used by the business users. </a:t>
          </a:r>
          <a:endParaRPr lang="en-US" sz="1400" b="1" kern="1200" dirty="0">
            <a:solidFill>
              <a:schemeClr val="tx1"/>
            </a:solidFill>
          </a:endParaRPr>
        </a:p>
      </dsp:txBody>
      <dsp:txXfrm rot="10800000">
        <a:off x="838554" y="4613766"/>
        <a:ext cx="7466519" cy="1183850"/>
      </dsp:txXfrm>
    </dsp:sp>
    <dsp:sp modelId="{B4558F0D-1895-1741-9034-6ED7E2751A7B}">
      <dsp:nvSpPr>
        <dsp:cNvPr id="0" name=""/>
        <dsp:cNvSpPr/>
      </dsp:nvSpPr>
      <dsp:spPr>
        <a:xfrm>
          <a:off x="0" y="4613766"/>
          <a:ext cx="1183850" cy="1183850"/>
        </a:xfrm>
        <a:prstGeom prst="ellipse">
          <a:avLst/>
        </a:prstGeom>
        <a:solidFill>
          <a:schemeClr val="accent2">
            <a:tint val="50000"/>
            <a:hueOff val="5002875"/>
            <a:satOff val="-4473"/>
            <a:lumOff val="1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70676-F3F3-0B43-9548-C1D12F4392D9}">
      <dsp:nvSpPr>
        <dsp:cNvPr id="0" name=""/>
        <dsp:cNvSpPr/>
      </dsp:nvSpPr>
      <dsp:spPr>
        <a:xfrm rot="10800000">
          <a:off x="456775" y="1773"/>
          <a:ext cx="7767872" cy="1087689"/>
        </a:xfrm>
        <a:prstGeom prst="homePlate">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79641" tIns="53340" rIns="99568" bIns="53340" numCol="1" spcCol="1270" anchor="t" anchorCtr="0">
          <a:noAutofit/>
        </a:bodyPr>
        <a:lstStyle/>
        <a:p>
          <a:pPr lvl="0" algn="l" defTabSz="711200">
            <a:lnSpc>
              <a:spcPct val="90000"/>
            </a:lnSpc>
            <a:spcBef>
              <a:spcPct val="0"/>
            </a:spcBef>
            <a:spcAft>
              <a:spcPct val="35000"/>
            </a:spcAft>
          </a:pPr>
          <a:r>
            <a:rPr lang="en-US" sz="1600" b="1" kern="1200" dirty="0" smtClean="0"/>
            <a:t>Integrate</a:t>
          </a:r>
          <a:endParaRPr lang="en-US" sz="1600" b="1" kern="1200" dirty="0"/>
        </a:p>
        <a:p>
          <a:pPr marL="114300" lvl="1" indent="-114300" algn="l" defTabSz="622300">
            <a:lnSpc>
              <a:spcPct val="90000"/>
            </a:lnSpc>
            <a:spcBef>
              <a:spcPct val="0"/>
            </a:spcBef>
            <a:spcAft>
              <a:spcPct val="15000"/>
            </a:spcAft>
            <a:buChar char="••"/>
          </a:pPr>
          <a:r>
            <a:rPr lang="en-US" sz="1400" b="1" kern="1200" dirty="0" smtClean="0"/>
            <a:t>The digital age is generating vast volumes of data in many different formats. Big data analytics simplifies the integration steps by connecting to and understanding the data the analysts require. </a:t>
          </a:r>
          <a:endParaRPr lang="en-US" sz="1400" b="1" kern="1200" dirty="0"/>
        </a:p>
      </dsp:txBody>
      <dsp:txXfrm rot="10800000">
        <a:off x="728697" y="1773"/>
        <a:ext cx="7495950" cy="1087689"/>
      </dsp:txXfrm>
    </dsp:sp>
    <dsp:sp modelId="{4A4DAB4E-F4EB-E442-8B58-F264278DC09C}">
      <dsp:nvSpPr>
        <dsp:cNvPr id="0" name=""/>
        <dsp:cNvSpPr/>
      </dsp:nvSpPr>
      <dsp:spPr>
        <a:xfrm>
          <a:off x="0" y="1773"/>
          <a:ext cx="1087689" cy="1087689"/>
        </a:xfrm>
        <a:prstGeom prst="ellipse">
          <a:avLst/>
        </a:prstGeom>
        <a:solidFill>
          <a:schemeClr val="accent4">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F86241CA-AB4B-5F42-A211-90947BF0EE33}">
      <dsp:nvSpPr>
        <dsp:cNvPr id="0" name=""/>
        <dsp:cNvSpPr/>
      </dsp:nvSpPr>
      <dsp:spPr>
        <a:xfrm rot="10800000">
          <a:off x="456775" y="1414146"/>
          <a:ext cx="7767872" cy="1087689"/>
        </a:xfrm>
        <a:prstGeom prst="homePlate">
          <a:avLst/>
        </a:prstGeom>
        <a:solidFill>
          <a:schemeClr val="accent4">
            <a:hueOff val="-1488257"/>
            <a:satOff val="8966"/>
            <a:lumOff val="719"/>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79641" tIns="60960" rIns="113792" bIns="60960" numCol="1" spcCol="1270" anchor="t" anchorCtr="0">
          <a:noAutofit/>
        </a:bodyPr>
        <a:lstStyle/>
        <a:p>
          <a:pPr lvl="0" algn="l" defTabSz="711200">
            <a:lnSpc>
              <a:spcPct val="90000"/>
            </a:lnSpc>
            <a:spcBef>
              <a:spcPct val="0"/>
            </a:spcBef>
            <a:spcAft>
              <a:spcPct val="35000"/>
            </a:spcAft>
          </a:pPr>
          <a:r>
            <a:rPr lang="en-US" sz="1600" b="1" kern="1200" dirty="0" smtClean="0"/>
            <a:t>Prepare</a:t>
          </a:r>
          <a:endParaRPr lang="en-US" sz="1600" b="1" kern="1200" dirty="0"/>
        </a:p>
        <a:p>
          <a:pPr marL="114300" lvl="1" indent="-114300" algn="l" defTabSz="622300">
            <a:lnSpc>
              <a:spcPct val="90000"/>
            </a:lnSpc>
            <a:spcBef>
              <a:spcPct val="0"/>
            </a:spcBef>
            <a:spcAft>
              <a:spcPct val="15000"/>
            </a:spcAft>
            <a:buChar char="••"/>
          </a:pPr>
          <a:r>
            <a:rPr lang="en-US" sz="1400" b="1" kern="1200" dirty="0" smtClean="0"/>
            <a:t>Analysts can spend up to 80 percent of their time preparing their data for analysis. With vast volumes and a variety of big data, an analytic platform needs to help the analyst cleanse, transform and organize their data faster and easier. </a:t>
          </a:r>
          <a:endParaRPr lang="en-US" sz="1400" b="1" kern="1200" dirty="0"/>
        </a:p>
      </dsp:txBody>
      <dsp:txXfrm rot="10800000">
        <a:off x="728697" y="1414146"/>
        <a:ext cx="7495950" cy="1087689"/>
      </dsp:txXfrm>
    </dsp:sp>
    <dsp:sp modelId="{A0D632C8-7907-CB4B-8464-F5FFBF80EC7C}">
      <dsp:nvSpPr>
        <dsp:cNvPr id="0" name=""/>
        <dsp:cNvSpPr/>
      </dsp:nvSpPr>
      <dsp:spPr>
        <a:xfrm>
          <a:off x="0" y="1414146"/>
          <a:ext cx="1087689" cy="1087689"/>
        </a:xfrm>
        <a:prstGeom prst="ellipse">
          <a:avLst/>
        </a:prstGeom>
        <a:solidFill>
          <a:schemeClr val="accent4">
            <a:tint val="50000"/>
            <a:hueOff val="-1327094"/>
            <a:satOff val="7537"/>
            <a:lumOff val="598"/>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00C52DB0-541C-6749-A80B-DC48E4D99B32}">
      <dsp:nvSpPr>
        <dsp:cNvPr id="0" name=""/>
        <dsp:cNvSpPr/>
      </dsp:nvSpPr>
      <dsp:spPr>
        <a:xfrm rot="10800000">
          <a:off x="456775" y="2826519"/>
          <a:ext cx="7767872" cy="1087689"/>
        </a:xfrm>
        <a:prstGeom prst="homePlate">
          <a:avLst/>
        </a:prstGeom>
        <a:solidFill>
          <a:schemeClr val="accent4">
            <a:hueOff val="-2976514"/>
            <a:satOff val="17933"/>
            <a:lumOff val="1437"/>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79641" tIns="64770" rIns="120904" bIns="64770" numCol="1" spcCol="1270" anchor="t" anchorCtr="0">
          <a:noAutofit/>
        </a:bodyPr>
        <a:lstStyle/>
        <a:p>
          <a:pPr lvl="0" algn="l" defTabSz="755650">
            <a:lnSpc>
              <a:spcPct val="90000"/>
            </a:lnSpc>
            <a:spcBef>
              <a:spcPct val="0"/>
            </a:spcBef>
            <a:spcAft>
              <a:spcPct val="35000"/>
            </a:spcAft>
          </a:pPr>
          <a:r>
            <a:rPr lang="en-US" sz="1700" kern="1200" dirty="0" smtClean="0"/>
            <a:t>Analyze</a:t>
          </a:r>
          <a:endParaRPr lang="en-US" sz="1700" kern="1200" dirty="0"/>
        </a:p>
        <a:p>
          <a:pPr marL="114300" lvl="1" indent="-114300" algn="l" defTabSz="577850">
            <a:lnSpc>
              <a:spcPct val="90000"/>
            </a:lnSpc>
            <a:spcBef>
              <a:spcPct val="0"/>
            </a:spcBef>
            <a:spcAft>
              <a:spcPct val="15000"/>
            </a:spcAft>
            <a:buChar char="••"/>
          </a:pPr>
          <a:r>
            <a:rPr lang="en-US" sz="1300" kern="1200" dirty="0" smtClean="0"/>
            <a:t>Answering “how” and “why” questions on big data requires a vast number of analytic functions that range from simple aggregations to advanced algorithms. A strong big data analytics platform must make it easy to apply these functions to find patterns deep within the data. </a:t>
          </a:r>
          <a:endParaRPr lang="en-US" sz="1300" kern="1200" dirty="0"/>
        </a:p>
      </dsp:txBody>
      <dsp:txXfrm rot="10800000">
        <a:off x="728697" y="2826519"/>
        <a:ext cx="7495950" cy="1087689"/>
      </dsp:txXfrm>
    </dsp:sp>
    <dsp:sp modelId="{A76D0C09-8B44-074F-9B81-EC717661FB19}">
      <dsp:nvSpPr>
        <dsp:cNvPr id="0" name=""/>
        <dsp:cNvSpPr/>
      </dsp:nvSpPr>
      <dsp:spPr>
        <a:xfrm>
          <a:off x="0" y="2826519"/>
          <a:ext cx="1087689" cy="1087689"/>
        </a:xfrm>
        <a:prstGeom prst="ellipse">
          <a:avLst/>
        </a:prstGeom>
        <a:solidFill>
          <a:schemeClr val="accent4">
            <a:tint val="50000"/>
            <a:hueOff val="-2654188"/>
            <a:satOff val="15073"/>
            <a:lumOff val="1197"/>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F8B56F11-2F70-BF4E-A38E-6EB6158CD610}">
      <dsp:nvSpPr>
        <dsp:cNvPr id="0" name=""/>
        <dsp:cNvSpPr/>
      </dsp:nvSpPr>
      <dsp:spPr>
        <a:xfrm rot="10800000">
          <a:off x="456775" y="4238892"/>
          <a:ext cx="7767872" cy="1087689"/>
        </a:xfrm>
        <a:prstGeom prst="homePlate">
          <a:avLst/>
        </a:prstGeom>
        <a:solidFill>
          <a:schemeClr val="accent4">
            <a:hueOff val="-4464771"/>
            <a:satOff val="26899"/>
            <a:lumOff val="215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79641" tIns="60960" rIns="113792" bIns="60960" numCol="1" spcCol="1270" anchor="t" anchorCtr="0">
          <a:noAutofit/>
        </a:bodyPr>
        <a:lstStyle/>
        <a:p>
          <a:pPr lvl="0" algn="l" defTabSz="711200">
            <a:lnSpc>
              <a:spcPct val="90000"/>
            </a:lnSpc>
            <a:spcBef>
              <a:spcPct val="0"/>
            </a:spcBef>
            <a:spcAft>
              <a:spcPct val="35000"/>
            </a:spcAft>
          </a:pPr>
          <a:r>
            <a:rPr lang="en-US" sz="1600" b="1" kern="1200" dirty="0" smtClean="0"/>
            <a:t>Visualize</a:t>
          </a:r>
          <a:endParaRPr lang="en-US" sz="1600" b="1" kern="1200" dirty="0"/>
        </a:p>
        <a:p>
          <a:pPr marL="114300" lvl="1" indent="-114300" algn="l" defTabSz="622300">
            <a:lnSpc>
              <a:spcPct val="90000"/>
            </a:lnSpc>
            <a:spcBef>
              <a:spcPct val="0"/>
            </a:spcBef>
            <a:spcAft>
              <a:spcPct val="15000"/>
            </a:spcAft>
            <a:buChar char="••"/>
          </a:pPr>
          <a:r>
            <a:rPr lang="en-US" sz="1400" b="1" kern="1200" dirty="0" smtClean="0"/>
            <a:t>Big data analytics requires a new range of visualization capabilities that can show signals within the noise. Visualization must be easily applied to the analytic result sets to show both analysts and business teams new trends and patterns. </a:t>
          </a:r>
          <a:endParaRPr lang="en-US" sz="1400" b="1" kern="1200" dirty="0"/>
        </a:p>
      </dsp:txBody>
      <dsp:txXfrm rot="10800000">
        <a:off x="728697" y="4238892"/>
        <a:ext cx="7495950" cy="1087689"/>
      </dsp:txXfrm>
    </dsp:sp>
    <dsp:sp modelId="{2FAE7157-539F-E940-8551-9F66D29205BD}">
      <dsp:nvSpPr>
        <dsp:cNvPr id="0" name=""/>
        <dsp:cNvSpPr/>
      </dsp:nvSpPr>
      <dsp:spPr>
        <a:xfrm>
          <a:off x="0" y="4238892"/>
          <a:ext cx="1087689" cy="1087689"/>
        </a:xfrm>
        <a:prstGeom prst="ellipse">
          <a:avLst/>
        </a:prstGeom>
        <a:solidFill>
          <a:schemeClr val="accent4">
            <a:tint val="50000"/>
            <a:hueOff val="-3981282"/>
            <a:satOff val="22610"/>
            <a:lumOff val="1795"/>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1D8A8-B51B-E847-ACD3-05E912A6247F}">
      <dsp:nvSpPr>
        <dsp:cNvPr id="0" name=""/>
        <dsp:cNvSpPr/>
      </dsp:nvSpPr>
      <dsp:spPr>
        <a:xfrm>
          <a:off x="622" y="654834"/>
          <a:ext cx="2680245" cy="3216294"/>
        </a:xfrm>
        <a:prstGeom prst="roundRect">
          <a:avLst>
            <a:gd name="adj" fmla="val 5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99441" rIns="128905" bIns="0" numCol="1" spcCol="1270" anchor="t" anchorCtr="0">
          <a:noAutofit/>
        </a:bodyPr>
        <a:lstStyle/>
        <a:p>
          <a:pPr lvl="0" algn="r" defTabSz="1289050">
            <a:lnSpc>
              <a:spcPct val="90000"/>
            </a:lnSpc>
            <a:spcBef>
              <a:spcPct val="0"/>
            </a:spcBef>
            <a:spcAft>
              <a:spcPct val="35000"/>
            </a:spcAft>
          </a:pPr>
          <a:r>
            <a:rPr lang="en-US" sz="2900" kern="1200" dirty="0" smtClean="0"/>
            <a:t>Strategy</a:t>
          </a:r>
          <a:endParaRPr lang="en-US" sz="2900" kern="1200" dirty="0"/>
        </a:p>
      </dsp:txBody>
      <dsp:txXfrm rot="16200000">
        <a:off x="-1050033" y="1705490"/>
        <a:ext cx="2637361" cy="536049"/>
      </dsp:txXfrm>
    </dsp:sp>
    <dsp:sp modelId="{165A5DB7-F1F0-4441-844A-9C6CA8379B1A}">
      <dsp:nvSpPr>
        <dsp:cNvPr id="0" name=""/>
        <dsp:cNvSpPr/>
      </dsp:nvSpPr>
      <dsp:spPr>
        <a:xfrm>
          <a:off x="536671" y="654834"/>
          <a:ext cx="1996783" cy="3216294"/>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lvl="0" algn="l" defTabSz="800100">
            <a:lnSpc>
              <a:spcPct val="90000"/>
            </a:lnSpc>
            <a:spcBef>
              <a:spcPct val="0"/>
            </a:spcBef>
            <a:spcAft>
              <a:spcPct val="35000"/>
            </a:spcAft>
          </a:pPr>
          <a:r>
            <a:rPr lang="en-US" sz="1800" kern="1200" dirty="0" smtClean="0">
              <a:solidFill>
                <a:srgbClr val="000000"/>
              </a:solidFill>
            </a:rPr>
            <a:t>Grow market share and revenue.</a:t>
          </a:r>
        </a:p>
        <a:p>
          <a:pPr lvl="0" algn="l" defTabSz="800100">
            <a:lnSpc>
              <a:spcPct val="90000"/>
            </a:lnSpc>
            <a:spcBef>
              <a:spcPct val="0"/>
            </a:spcBef>
            <a:spcAft>
              <a:spcPct val="35000"/>
            </a:spcAft>
          </a:pPr>
          <a:r>
            <a:rPr lang="en-US" sz="1800" kern="1200" dirty="0" smtClean="0">
              <a:solidFill>
                <a:srgbClr val="000000"/>
              </a:solidFill>
            </a:rPr>
            <a:t>Profitable growth and efficient use of Capital.</a:t>
          </a:r>
          <a:endParaRPr lang="en-US" sz="1800" kern="1200" dirty="0">
            <a:solidFill>
              <a:srgbClr val="000000"/>
            </a:solidFill>
          </a:endParaRPr>
        </a:p>
      </dsp:txBody>
      <dsp:txXfrm>
        <a:off x="536671" y="654834"/>
        <a:ext cx="1996783" cy="3216294"/>
      </dsp:txXfrm>
    </dsp:sp>
    <dsp:sp modelId="{E7110074-1E54-6E42-A6DE-9DD5A89E050D}">
      <dsp:nvSpPr>
        <dsp:cNvPr id="0" name=""/>
        <dsp:cNvSpPr/>
      </dsp:nvSpPr>
      <dsp:spPr>
        <a:xfrm>
          <a:off x="2774677" y="654834"/>
          <a:ext cx="2680245" cy="3216294"/>
        </a:xfrm>
        <a:prstGeom prst="roundRect">
          <a:avLst>
            <a:gd name="adj" fmla="val 5000"/>
          </a:avLst>
        </a:prstGeom>
        <a:gradFill rotWithShape="0">
          <a:gsLst>
            <a:gs pos="0">
              <a:schemeClr val="accent2">
                <a:hueOff val="2340760"/>
                <a:satOff val="-2919"/>
                <a:lumOff val="686"/>
                <a:alphaOff val="0"/>
                <a:tint val="100000"/>
                <a:shade val="100000"/>
                <a:satMod val="130000"/>
              </a:schemeClr>
            </a:gs>
            <a:gs pos="100000">
              <a:schemeClr val="accent2">
                <a:hueOff val="2340760"/>
                <a:satOff val="-2919"/>
                <a:lumOff val="68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99441" rIns="128905" bIns="0" numCol="1" spcCol="1270" anchor="t" anchorCtr="0">
          <a:noAutofit/>
        </a:bodyPr>
        <a:lstStyle/>
        <a:p>
          <a:pPr lvl="0" algn="r" defTabSz="1289050">
            <a:lnSpc>
              <a:spcPct val="90000"/>
            </a:lnSpc>
            <a:spcBef>
              <a:spcPct val="0"/>
            </a:spcBef>
            <a:spcAft>
              <a:spcPct val="35000"/>
            </a:spcAft>
          </a:pPr>
          <a:r>
            <a:rPr lang="en-US" sz="2900" kern="1200" dirty="0" smtClean="0"/>
            <a:t>Outcome Metric</a:t>
          </a:r>
          <a:endParaRPr lang="en-US" sz="2900" kern="1200" dirty="0"/>
        </a:p>
      </dsp:txBody>
      <dsp:txXfrm rot="16200000">
        <a:off x="1724020" y="1705490"/>
        <a:ext cx="2637361" cy="536049"/>
      </dsp:txXfrm>
    </dsp:sp>
    <dsp:sp modelId="{417BA4A0-DBE6-C44F-9566-BFCC43F149BE}">
      <dsp:nvSpPr>
        <dsp:cNvPr id="0" name=""/>
        <dsp:cNvSpPr/>
      </dsp:nvSpPr>
      <dsp:spPr>
        <a:xfrm rot="5400000">
          <a:off x="2551860" y="3209695"/>
          <a:ext cx="472436" cy="402036"/>
        </a:xfrm>
        <a:prstGeom prst="flowChartExtract">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B391027-75A6-2C4E-96B5-07F25A66FF22}">
      <dsp:nvSpPr>
        <dsp:cNvPr id="0" name=""/>
        <dsp:cNvSpPr/>
      </dsp:nvSpPr>
      <dsp:spPr>
        <a:xfrm>
          <a:off x="3310726" y="654834"/>
          <a:ext cx="1996783" cy="3216294"/>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lvl="0" algn="l" defTabSz="800100">
            <a:lnSpc>
              <a:spcPct val="90000"/>
            </a:lnSpc>
            <a:spcBef>
              <a:spcPct val="0"/>
            </a:spcBef>
            <a:spcAft>
              <a:spcPct val="35000"/>
            </a:spcAft>
          </a:pPr>
          <a:r>
            <a:rPr lang="en-US" sz="1800" kern="1200" dirty="0" smtClean="0">
              <a:solidFill>
                <a:srgbClr val="000000"/>
              </a:solidFill>
            </a:rPr>
            <a:t>Market Share.</a:t>
          </a:r>
        </a:p>
        <a:p>
          <a:pPr lvl="0" algn="l" defTabSz="800100">
            <a:lnSpc>
              <a:spcPct val="90000"/>
            </a:lnSpc>
            <a:spcBef>
              <a:spcPct val="0"/>
            </a:spcBef>
            <a:spcAft>
              <a:spcPct val="35000"/>
            </a:spcAft>
          </a:pPr>
          <a:r>
            <a:rPr lang="en-US" sz="1800" kern="1200" dirty="0" smtClean="0">
              <a:solidFill>
                <a:srgbClr val="000000"/>
              </a:solidFill>
            </a:rPr>
            <a:t>Revenue.</a:t>
          </a:r>
        </a:p>
        <a:p>
          <a:pPr lvl="0" algn="l" defTabSz="800100">
            <a:lnSpc>
              <a:spcPct val="90000"/>
            </a:lnSpc>
            <a:spcBef>
              <a:spcPct val="0"/>
            </a:spcBef>
            <a:spcAft>
              <a:spcPct val="35000"/>
            </a:spcAft>
          </a:pPr>
          <a:r>
            <a:rPr lang="en-US" sz="1800" kern="1200" dirty="0" smtClean="0">
              <a:solidFill>
                <a:srgbClr val="000000"/>
              </a:solidFill>
            </a:rPr>
            <a:t>Operating</a:t>
          </a:r>
        </a:p>
        <a:p>
          <a:pPr lvl="0" algn="l" defTabSz="800100">
            <a:lnSpc>
              <a:spcPct val="90000"/>
            </a:lnSpc>
            <a:spcBef>
              <a:spcPct val="0"/>
            </a:spcBef>
            <a:spcAft>
              <a:spcPct val="35000"/>
            </a:spcAft>
          </a:pPr>
          <a:r>
            <a:rPr lang="en-US" sz="1800" kern="1200" dirty="0" smtClean="0">
              <a:solidFill>
                <a:srgbClr val="000000"/>
              </a:solidFill>
            </a:rPr>
            <a:t>Margin.</a:t>
          </a:r>
        </a:p>
        <a:p>
          <a:pPr lvl="0" algn="l" defTabSz="800100">
            <a:lnSpc>
              <a:spcPct val="90000"/>
            </a:lnSpc>
            <a:spcBef>
              <a:spcPct val="0"/>
            </a:spcBef>
            <a:spcAft>
              <a:spcPct val="35000"/>
            </a:spcAft>
          </a:pPr>
          <a:r>
            <a:rPr lang="en-US" sz="1800" kern="1200" dirty="0" smtClean="0">
              <a:solidFill>
                <a:srgbClr val="000000"/>
              </a:solidFill>
            </a:rPr>
            <a:t>Cash flow.</a:t>
          </a:r>
        </a:p>
        <a:p>
          <a:pPr lvl="0" algn="l" defTabSz="800100">
            <a:lnSpc>
              <a:spcPct val="90000"/>
            </a:lnSpc>
            <a:spcBef>
              <a:spcPct val="0"/>
            </a:spcBef>
            <a:spcAft>
              <a:spcPct val="35000"/>
            </a:spcAft>
          </a:pPr>
          <a:r>
            <a:rPr lang="en-US" sz="1800" kern="1200" dirty="0" smtClean="0">
              <a:solidFill>
                <a:srgbClr val="000000"/>
              </a:solidFill>
            </a:rPr>
            <a:t>Capital Efficiency.</a:t>
          </a:r>
          <a:endParaRPr lang="en-US" sz="1800" kern="1200" dirty="0">
            <a:solidFill>
              <a:srgbClr val="000000"/>
            </a:solidFill>
          </a:endParaRPr>
        </a:p>
      </dsp:txBody>
      <dsp:txXfrm>
        <a:off x="3310726" y="654834"/>
        <a:ext cx="1996783" cy="3216294"/>
      </dsp:txXfrm>
    </dsp:sp>
    <dsp:sp modelId="{99AE2E05-5D70-3B4A-8155-3266829403AC}">
      <dsp:nvSpPr>
        <dsp:cNvPr id="0" name=""/>
        <dsp:cNvSpPr/>
      </dsp:nvSpPr>
      <dsp:spPr>
        <a:xfrm>
          <a:off x="5548731" y="654834"/>
          <a:ext cx="2680245" cy="3216294"/>
        </a:xfrm>
        <a:prstGeom prst="roundRect">
          <a:avLst>
            <a:gd name="adj" fmla="val 5000"/>
          </a:avLst>
        </a:prstGeom>
        <a:gradFill rotWithShape="0">
          <a:gsLst>
            <a:gs pos="0">
              <a:schemeClr val="accent2">
                <a:hueOff val="4681520"/>
                <a:satOff val="-5839"/>
                <a:lumOff val="1373"/>
                <a:alphaOff val="0"/>
                <a:tint val="100000"/>
                <a:shade val="100000"/>
                <a:satMod val="130000"/>
              </a:schemeClr>
            </a:gs>
            <a:gs pos="100000">
              <a:schemeClr val="accent2">
                <a:hueOff val="4681520"/>
                <a:satOff val="-5839"/>
                <a:lumOff val="1373"/>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99441" rIns="128905" bIns="0" numCol="1" spcCol="1270" anchor="t" anchorCtr="0">
          <a:noAutofit/>
        </a:bodyPr>
        <a:lstStyle/>
        <a:p>
          <a:pPr lvl="0" algn="r" defTabSz="1289050">
            <a:lnSpc>
              <a:spcPct val="90000"/>
            </a:lnSpc>
            <a:spcBef>
              <a:spcPct val="0"/>
            </a:spcBef>
            <a:spcAft>
              <a:spcPct val="35000"/>
            </a:spcAft>
          </a:pPr>
          <a:r>
            <a:rPr lang="en-US" sz="2900" kern="1200" dirty="0" smtClean="0"/>
            <a:t>Key Influencers</a:t>
          </a:r>
          <a:endParaRPr lang="en-US" sz="2900" kern="1200" dirty="0"/>
        </a:p>
      </dsp:txBody>
      <dsp:txXfrm rot="16200000">
        <a:off x="4498075" y="1705490"/>
        <a:ext cx="2637361" cy="536049"/>
      </dsp:txXfrm>
    </dsp:sp>
    <dsp:sp modelId="{EC42E5E2-6BAF-4C49-8AEA-824741419487}">
      <dsp:nvSpPr>
        <dsp:cNvPr id="0" name=""/>
        <dsp:cNvSpPr/>
      </dsp:nvSpPr>
      <dsp:spPr>
        <a:xfrm rot="5400000">
          <a:off x="5325914" y="3209695"/>
          <a:ext cx="472436" cy="402036"/>
        </a:xfrm>
        <a:prstGeom prst="flowChartExtract">
          <a:avLst/>
        </a:prstGeom>
        <a:solidFill>
          <a:schemeClr val="lt1">
            <a:hueOff val="0"/>
            <a:satOff val="0"/>
            <a:lumOff val="0"/>
            <a:alphaOff val="0"/>
          </a:schemeClr>
        </a:solidFill>
        <a:ln w="9525" cap="flat" cmpd="sng" algn="ctr">
          <a:solidFill>
            <a:schemeClr val="accent2">
              <a:hueOff val="4681520"/>
              <a:satOff val="-5839"/>
              <a:lumOff val="1373"/>
              <a:alphaOff val="0"/>
            </a:schemeClr>
          </a:solidFill>
          <a:prstDash val="solid"/>
        </a:ln>
        <a:effectLst/>
      </dsp:spPr>
      <dsp:style>
        <a:lnRef idx="1">
          <a:scrgbClr r="0" g="0" b="0"/>
        </a:lnRef>
        <a:fillRef idx="1">
          <a:scrgbClr r="0" g="0" b="0"/>
        </a:fillRef>
        <a:effectRef idx="0">
          <a:scrgbClr r="0" g="0" b="0"/>
        </a:effectRef>
        <a:fontRef idx="minor"/>
      </dsp:style>
    </dsp:sp>
    <dsp:sp modelId="{73D156F0-CD4C-0C44-A57F-ECF90E3C7370}">
      <dsp:nvSpPr>
        <dsp:cNvPr id="0" name=""/>
        <dsp:cNvSpPr/>
      </dsp:nvSpPr>
      <dsp:spPr>
        <a:xfrm>
          <a:off x="6084780" y="654834"/>
          <a:ext cx="1996783" cy="3216294"/>
        </a:xfrm>
        <a:prstGeom prst="rect">
          <a:avLst/>
        </a:prstGeom>
        <a:noFill/>
        <a:ln>
          <a:noFill/>
        </a:ln>
        <a:effectLst>
          <a:outerShdw blurRad="40000" dist="23000" dir="5400000" rotWithShape="0">
            <a:srgbClr val="000000">
              <a:alpha val="35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lvl="0" algn="l" defTabSz="800100">
            <a:lnSpc>
              <a:spcPct val="90000"/>
            </a:lnSpc>
            <a:spcBef>
              <a:spcPct val="0"/>
            </a:spcBef>
            <a:spcAft>
              <a:spcPct val="35000"/>
            </a:spcAft>
          </a:pPr>
          <a:r>
            <a:rPr lang="en-US" sz="1800" kern="1200" dirty="0" smtClean="0">
              <a:solidFill>
                <a:srgbClr val="000000"/>
              </a:solidFill>
            </a:rPr>
            <a:t>Prospective Customer (call, click, visit count).</a:t>
          </a:r>
        </a:p>
        <a:p>
          <a:pPr lvl="0" algn="l" defTabSz="800100">
            <a:lnSpc>
              <a:spcPct val="90000"/>
            </a:lnSpc>
            <a:spcBef>
              <a:spcPct val="0"/>
            </a:spcBef>
            <a:spcAft>
              <a:spcPct val="35000"/>
            </a:spcAft>
          </a:pPr>
          <a:r>
            <a:rPr lang="en-US" sz="1800" kern="1200" dirty="0" smtClean="0">
              <a:solidFill>
                <a:srgbClr val="000000"/>
              </a:solidFill>
            </a:rPr>
            <a:t>Conversion rate for prospects to customer</a:t>
          </a:r>
        </a:p>
        <a:p>
          <a:pPr lvl="0" algn="l" defTabSz="800100">
            <a:lnSpc>
              <a:spcPct val="90000"/>
            </a:lnSpc>
            <a:spcBef>
              <a:spcPct val="0"/>
            </a:spcBef>
            <a:spcAft>
              <a:spcPct val="35000"/>
            </a:spcAft>
          </a:pPr>
          <a:r>
            <a:rPr lang="en-US" sz="1800" kern="1200" dirty="0" smtClean="0">
              <a:solidFill>
                <a:srgbClr val="000000"/>
              </a:solidFill>
            </a:rPr>
            <a:t>Distribution coverage.</a:t>
          </a:r>
        </a:p>
        <a:p>
          <a:pPr lvl="0" algn="l" defTabSz="800100">
            <a:lnSpc>
              <a:spcPct val="90000"/>
            </a:lnSpc>
            <a:spcBef>
              <a:spcPct val="0"/>
            </a:spcBef>
            <a:spcAft>
              <a:spcPct val="35000"/>
            </a:spcAft>
          </a:pPr>
          <a:r>
            <a:rPr lang="en-US" sz="1800" kern="1200" dirty="0" smtClean="0">
              <a:solidFill>
                <a:srgbClr val="000000"/>
              </a:solidFill>
            </a:rPr>
            <a:t>Quality ranking.</a:t>
          </a:r>
        </a:p>
        <a:p>
          <a:pPr lvl="0" algn="l" defTabSz="800100">
            <a:lnSpc>
              <a:spcPct val="90000"/>
            </a:lnSpc>
            <a:spcBef>
              <a:spcPct val="0"/>
            </a:spcBef>
            <a:spcAft>
              <a:spcPct val="35000"/>
            </a:spcAft>
          </a:pPr>
          <a:r>
            <a:rPr lang="en-US" sz="1800" kern="1200" dirty="0" smtClean="0">
              <a:solidFill>
                <a:srgbClr val="000000"/>
              </a:solidFill>
            </a:rPr>
            <a:t>Customer Sentiment</a:t>
          </a:r>
          <a:endParaRPr lang="en-US" sz="1800" kern="1200" dirty="0">
            <a:solidFill>
              <a:srgbClr val="000000"/>
            </a:solidFill>
          </a:endParaRPr>
        </a:p>
      </dsp:txBody>
      <dsp:txXfrm>
        <a:off x="6084780" y="654834"/>
        <a:ext cx="1996783" cy="32162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5C067-FAA9-0D40-8E25-2930F659D04F}">
      <dsp:nvSpPr>
        <dsp:cNvPr id="0" name=""/>
        <dsp:cNvSpPr/>
      </dsp:nvSpPr>
      <dsp:spPr>
        <a:xfrm>
          <a:off x="2579" y="120341"/>
          <a:ext cx="2255793" cy="902317"/>
        </a:xfrm>
        <a:prstGeom prst="homePlat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2014" tIns="56007" rIns="28004" bIns="56007" numCol="1" spcCol="1270" anchor="ctr" anchorCtr="0">
          <a:noAutofit/>
        </a:bodyPr>
        <a:lstStyle/>
        <a:p>
          <a:pPr lvl="0" algn="ctr" defTabSz="933450">
            <a:lnSpc>
              <a:spcPct val="90000"/>
            </a:lnSpc>
            <a:spcBef>
              <a:spcPct val="0"/>
            </a:spcBef>
            <a:spcAft>
              <a:spcPct val="35000"/>
            </a:spcAft>
          </a:pPr>
          <a:r>
            <a:rPr lang="en-US" sz="2100" kern="1200" dirty="0" smtClean="0"/>
            <a:t>Strategic objective</a:t>
          </a:r>
          <a:endParaRPr lang="en-US" sz="2100" kern="1200" dirty="0"/>
        </a:p>
      </dsp:txBody>
      <dsp:txXfrm>
        <a:off x="2579" y="120341"/>
        <a:ext cx="2030214" cy="902317"/>
      </dsp:txXfrm>
    </dsp:sp>
    <dsp:sp modelId="{780C1471-DE56-F849-BE38-6AB8672F76CE}">
      <dsp:nvSpPr>
        <dsp:cNvPr id="0" name=""/>
        <dsp:cNvSpPr/>
      </dsp:nvSpPr>
      <dsp:spPr>
        <a:xfrm>
          <a:off x="1807214" y="120341"/>
          <a:ext cx="2255793" cy="902317"/>
        </a:xfrm>
        <a:prstGeom prst="chevron">
          <a:avLst/>
        </a:prstGeom>
        <a:gradFill rotWithShape="0">
          <a:gsLst>
            <a:gs pos="0">
              <a:schemeClr val="accent2">
                <a:hueOff val="2340760"/>
                <a:satOff val="-2919"/>
                <a:lumOff val="686"/>
                <a:alphaOff val="0"/>
                <a:tint val="100000"/>
                <a:shade val="100000"/>
                <a:satMod val="130000"/>
              </a:schemeClr>
            </a:gs>
            <a:gs pos="100000">
              <a:schemeClr val="accent2">
                <a:hueOff val="2340760"/>
                <a:satOff val="-2919"/>
                <a:lumOff val="68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4011" tIns="56007" rIns="28004" bIns="56007" numCol="1" spcCol="1270" anchor="ctr" anchorCtr="0">
          <a:noAutofit/>
        </a:bodyPr>
        <a:lstStyle/>
        <a:p>
          <a:pPr lvl="0" algn="ctr" defTabSz="933450">
            <a:lnSpc>
              <a:spcPct val="90000"/>
            </a:lnSpc>
            <a:spcBef>
              <a:spcPct val="0"/>
            </a:spcBef>
            <a:spcAft>
              <a:spcPct val="35000"/>
            </a:spcAft>
          </a:pPr>
          <a:r>
            <a:rPr lang="en-US" sz="2100" kern="1200" dirty="0" smtClean="0"/>
            <a:t>Measures</a:t>
          </a:r>
          <a:endParaRPr lang="en-US" sz="2100" kern="1200" dirty="0"/>
        </a:p>
      </dsp:txBody>
      <dsp:txXfrm>
        <a:off x="2258373" y="120341"/>
        <a:ext cx="1353476" cy="902317"/>
      </dsp:txXfrm>
    </dsp:sp>
    <dsp:sp modelId="{789FB853-A29D-9B44-9CAC-A905DA6BC122}">
      <dsp:nvSpPr>
        <dsp:cNvPr id="0" name=""/>
        <dsp:cNvSpPr/>
      </dsp:nvSpPr>
      <dsp:spPr>
        <a:xfrm>
          <a:off x="3611848" y="120341"/>
          <a:ext cx="2255793" cy="902317"/>
        </a:xfrm>
        <a:prstGeom prst="chevron">
          <a:avLst/>
        </a:prstGeom>
        <a:gradFill rotWithShape="0">
          <a:gsLst>
            <a:gs pos="0">
              <a:schemeClr val="accent2">
                <a:hueOff val="4681520"/>
                <a:satOff val="-5839"/>
                <a:lumOff val="1373"/>
                <a:alphaOff val="0"/>
                <a:tint val="100000"/>
                <a:shade val="100000"/>
                <a:satMod val="130000"/>
              </a:schemeClr>
            </a:gs>
            <a:gs pos="100000">
              <a:schemeClr val="accent2">
                <a:hueOff val="4681520"/>
                <a:satOff val="-5839"/>
                <a:lumOff val="1373"/>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4011" tIns="56007" rIns="28004" bIns="56007" numCol="1" spcCol="1270" anchor="ctr" anchorCtr="0">
          <a:noAutofit/>
        </a:bodyPr>
        <a:lstStyle/>
        <a:p>
          <a:pPr lvl="0" algn="ctr" defTabSz="933450">
            <a:lnSpc>
              <a:spcPct val="90000"/>
            </a:lnSpc>
            <a:spcBef>
              <a:spcPct val="0"/>
            </a:spcBef>
            <a:spcAft>
              <a:spcPct val="35000"/>
            </a:spcAft>
          </a:pPr>
          <a:r>
            <a:rPr lang="en-US" sz="2100" kern="1200" dirty="0" smtClean="0"/>
            <a:t>Key Influencers</a:t>
          </a:r>
          <a:endParaRPr lang="en-US" sz="2100" kern="1200" dirty="0"/>
        </a:p>
      </dsp:txBody>
      <dsp:txXfrm>
        <a:off x="4063007" y="120341"/>
        <a:ext cx="1353476" cy="902317"/>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7AA4BF-13B9-8447-A868-0D1162AACF8C}" type="datetimeFigureOut">
              <a:rPr lang="en-US" smtClean="0"/>
              <a:t>4/17/17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BFC864-2EEC-5940-852D-E49534C9A617}" type="slidenum">
              <a:rPr lang="en-US" smtClean="0"/>
              <a:t>‹#›</a:t>
            </a:fld>
            <a:endParaRPr lang="en-US"/>
          </a:p>
        </p:txBody>
      </p:sp>
    </p:spTree>
    <p:extLst>
      <p:ext uri="{BB962C8B-B14F-4D97-AF65-F5344CB8AC3E}">
        <p14:creationId xmlns:p14="http://schemas.microsoft.com/office/powerpoint/2010/main" val="3476064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Think of each of these areas as building blocks that expand your analytics. Big data analytics plays a vital role in expanding the analytics from a backward, reactionary approach to a forward, action-oriented method. </a:t>
            </a:r>
            <a:endParaRPr lang="en-US" dirty="0"/>
          </a:p>
        </p:txBody>
      </p:sp>
      <p:sp>
        <p:nvSpPr>
          <p:cNvPr id="4" name="Slide Number Placeholder 3"/>
          <p:cNvSpPr>
            <a:spLocks noGrp="1"/>
          </p:cNvSpPr>
          <p:nvPr>
            <p:ph type="sldNum" sz="quarter" idx="10"/>
          </p:nvPr>
        </p:nvSpPr>
        <p:spPr/>
        <p:txBody>
          <a:bodyPr/>
          <a:lstStyle/>
          <a:p>
            <a:fld id="{47BFC864-2EEC-5940-852D-E49534C9A617}" type="slidenum">
              <a:rPr lang="en-US" smtClean="0"/>
              <a:t>3</a:t>
            </a:fld>
            <a:endParaRPr lang="en-US"/>
          </a:p>
        </p:txBody>
      </p:sp>
    </p:spTree>
    <p:extLst>
      <p:ext uri="{BB962C8B-B14F-4D97-AF65-F5344CB8AC3E}">
        <p14:creationId xmlns:p14="http://schemas.microsoft.com/office/powerpoint/2010/main" val="3230034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industries that</a:t>
            </a:r>
            <a:r>
              <a:rPr lang="en-US" baseline="0" dirty="0" smtClean="0"/>
              <a:t> used big data analytics are:</a:t>
            </a:r>
          </a:p>
          <a:p>
            <a:r>
              <a:rPr lang="en-US" baseline="0" dirty="0" smtClean="0"/>
              <a:t>1 Manufacturing</a:t>
            </a:r>
          </a:p>
          <a:p>
            <a:r>
              <a:rPr lang="en-US" baseline="0" dirty="0" smtClean="0"/>
              <a:t>2 Technology</a:t>
            </a:r>
          </a:p>
          <a:p>
            <a:r>
              <a:rPr lang="en-US" baseline="0" dirty="0" smtClean="0"/>
              <a:t>3 Telecommunications</a:t>
            </a:r>
          </a:p>
          <a:p>
            <a:r>
              <a:rPr lang="en-US" baseline="0" dirty="0" smtClean="0"/>
              <a:t>4 Financial Services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7BFC864-2EEC-5940-852D-E49534C9A617}" type="slidenum">
              <a:rPr lang="en-US" smtClean="0"/>
              <a:t>15</a:t>
            </a:fld>
            <a:endParaRPr lang="en-US"/>
          </a:p>
        </p:txBody>
      </p:sp>
    </p:spTree>
    <p:extLst>
      <p:ext uri="{BB962C8B-B14F-4D97-AF65-F5344CB8AC3E}">
        <p14:creationId xmlns:p14="http://schemas.microsoft.com/office/powerpoint/2010/main" val="2505773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F7C81D4-4C3B-B547-9E4B-65F6FC1F01CE}" type="datetimeFigureOut">
              <a:rPr lang="en-US" smtClean="0"/>
              <a:t>4/17/17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D0400-9178-3B47-96BF-B07EB239E23D}" type="slidenum">
              <a:rPr lang="en-US" smtClean="0"/>
              <a:t>‹#›</a:t>
            </a:fld>
            <a:endParaRPr lang="en-US"/>
          </a:p>
        </p:txBody>
      </p:sp>
    </p:spTree>
    <p:extLst>
      <p:ext uri="{BB962C8B-B14F-4D97-AF65-F5344CB8AC3E}">
        <p14:creationId xmlns:p14="http://schemas.microsoft.com/office/powerpoint/2010/main" val="2131626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7C81D4-4C3B-B547-9E4B-65F6FC1F01CE}" type="datetimeFigureOut">
              <a:rPr lang="en-US" smtClean="0"/>
              <a:t>4/17/17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D0400-9178-3B47-96BF-B07EB239E23D}" type="slidenum">
              <a:rPr lang="en-US" smtClean="0"/>
              <a:t>‹#›</a:t>
            </a:fld>
            <a:endParaRPr lang="en-US"/>
          </a:p>
        </p:txBody>
      </p:sp>
    </p:spTree>
    <p:extLst>
      <p:ext uri="{BB962C8B-B14F-4D97-AF65-F5344CB8AC3E}">
        <p14:creationId xmlns:p14="http://schemas.microsoft.com/office/powerpoint/2010/main" val="4239940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7C81D4-4C3B-B547-9E4B-65F6FC1F01CE}" type="datetimeFigureOut">
              <a:rPr lang="en-US" smtClean="0"/>
              <a:t>4/17/17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D0400-9178-3B47-96BF-B07EB239E23D}" type="slidenum">
              <a:rPr lang="en-US" smtClean="0"/>
              <a:t>‹#›</a:t>
            </a:fld>
            <a:endParaRPr lang="en-US"/>
          </a:p>
        </p:txBody>
      </p:sp>
    </p:spTree>
    <p:extLst>
      <p:ext uri="{BB962C8B-B14F-4D97-AF65-F5344CB8AC3E}">
        <p14:creationId xmlns:p14="http://schemas.microsoft.com/office/powerpoint/2010/main" val="210118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7C81D4-4C3B-B547-9E4B-65F6FC1F01CE}" type="datetimeFigureOut">
              <a:rPr lang="en-US" smtClean="0"/>
              <a:t>4/17/17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D0400-9178-3B47-96BF-B07EB239E23D}" type="slidenum">
              <a:rPr lang="en-US" smtClean="0"/>
              <a:t>‹#›</a:t>
            </a:fld>
            <a:endParaRPr lang="en-US"/>
          </a:p>
        </p:txBody>
      </p:sp>
    </p:spTree>
    <p:extLst>
      <p:ext uri="{BB962C8B-B14F-4D97-AF65-F5344CB8AC3E}">
        <p14:creationId xmlns:p14="http://schemas.microsoft.com/office/powerpoint/2010/main" val="1936128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F7C81D4-4C3B-B547-9E4B-65F6FC1F01CE}" type="datetimeFigureOut">
              <a:rPr lang="en-US" smtClean="0"/>
              <a:t>4/17/17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D0400-9178-3B47-96BF-B07EB239E23D}" type="slidenum">
              <a:rPr lang="en-US" smtClean="0"/>
              <a:t>‹#›</a:t>
            </a:fld>
            <a:endParaRPr lang="en-US"/>
          </a:p>
        </p:txBody>
      </p:sp>
    </p:spTree>
    <p:extLst>
      <p:ext uri="{BB962C8B-B14F-4D97-AF65-F5344CB8AC3E}">
        <p14:creationId xmlns:p14="http://schemas.microsoft.com/office/powerpoint/2010/main" val="92731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F7C81D4-4C3B-B547-9E4B-65F6FC1F01CE}" type="datetimeFigureOut">
              <a:rPr lang="en-US" smtClean="0"/>
              <a:t>4/17/17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D0400-9178-3B47-96BF-B07EB239E23D}" type="slidenum">
              <a:rPr lang="en-US" smtClean="0"/>
              <a:t>‹#›</a:t>
            </a:fld>
            <a:endParaRPr lang="en-US"/>
          </a:p>
        </p:txBody>
      </p:sp>
    </p:spTree>
    <p:extLst>
      <p:ext uri="{BB962C8B-B14F-4D97-AF65-F5344CB8AC3E}">
        <p14:creationId xmlns:p14="http://schemas.microsoft.com/office/powerpoint/2010/main" val="649204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F7C81D4-4C3B-B547-9E4B-65F6FC1F01CE}" type="datetimeFigureOut">
              <a:rPr lang="en-US" smtClean="0"/>
              <a:t>4/17/17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D0400-9178-3B47-96BF-B07EB239E23D}" type="slidenum">
              <a:rPr lang="en-US" smtClean="0"/>
              <a:t>‹#›</a:t>
            </a:fld>
            <a:endParaRPr lang="en-US"/>
          </a:p>
        </p:txBody>
      </p:sp>
    </p:spTree>
    <p:extLst>
      <p:ext uri="{BB962C8B-B14F-4D97-AF65-F5344CB8AC3E}">
        <p14:creationId xmlns:p14="http://schemas.microsoft.com/office/powerpoint/2010/main" val="598901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F7C81D4-4C3B-B547-9E4B-65F6FC1F01CE}" type="datetimeFigureOut">
              <a:rPr lang="en-US" smtClean="0"/>
              <a:t>4/17/17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D0400-9178-3B47-96BF-B07EB239E23D}" type="slidenum">
              <a:rPr lang="en-US" smtClean="0"/>
              <a:t>‹#›</a:t>
            </a:fld>
            <a:endParaRPr lang="en-US"/>
          </a:p>
        </p:txBody>
      </p:sp>
    </p:spTree>
    <p:extLst>
      <p:ext uri="{BB962C8B-B14F-4D97-AF65-F5344CB8AC3E}">
        <p14:creationId xmlns:p14="http://schemas.microsoft.com/office/powerpoint/2010/main" val="2990727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7C81D4-4C3B-B547-9E4B-65F6FC1F01CE}" type="datetimeFigureOut">
              <a:rPr lang="en-US" smtClean="0"/>
              <a:t>4/17/17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D0400-9178-3B47-96BF-B07EB239E23D}" type="slidenum">
              <a:rPr lang="en-US" smtClean="0"/>
              <a:t>‹#›</a:t>
            </a:fld>
            <a:endParaRPr lang="en-US"/>
          </a:p>
        </p:txBody>
      </p:sp>
    </p:spTree>
    <p:extLst>
      <p:ext uri="{BB962C8B-B14F-4D97-AF65-F5344CB8AC3E}">
        <p14:creationId xmlns:p14="http://schemas.microsoft.com/office/powerpoint/2010/main" val="1984499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7C81D4-4C3B-B547-9E4B-65F6FC1F01CE}" type="datetimeFigureOut">
              <a:rPr lang="en-US" smtClean="0"/>
              <a:t>4/17/17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D0400-9178-3B47-96BF-B07EB239E23D}" type="slidenum">
              <a:rPr lang="en-US" smtClean="0"/>
              <a:t>‹#›</a:t>
            </a:fld>
            <a:endParaRPr lang="en-US"/>
          </a:p>
        </p:txBody>
      </p:sp>
    </p:spTree>
    <p:extLst>
      <p:ext uri="{BB962C8B-B14F-4D97-AF65-F5344CB8AC3E}">
        <p14:creationId xmlns:p14="http://schemas.microsoft.com/office/powerpoint/2010/main" val="1905253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7C81D4-4C3B-B547-9E4B-65F6FC1F01CE}" type="datetimeFigureOut">
              <a:rPr lang="en-US" smtClean="0"/>
              <a:t>4/17/17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D0400-9178-3B47-96BF-B07EB239E23D}" type="slidenum">
              <a:rPr lang="en-US" smtClean="0"/>
              <a:t>‹#›</a:t>
            </a:fld>
            <a:endParaRPr lang="en-US"/>
          </a:p>
        </p:txBody>
      </p:sp>
    </p:spTree>
    <p:extLst>
      <p:ext uri="{BB962C8B-B14F-4D97-AF65-F5344CB8AC3E}">
        <p14:creationId xmlns:p14="http://schemas.microsoft.com/office/powerpoint/2010/main" val="162834698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7C81D4-4C3B-B547-9E4B-65F6FC1F01CE}" type="datetimeFigureOut">
              <a:rPr lang="en-US" smtClean="0"/>
              <a:t>4/17/17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D0400-9178-3B47-96BF-B07EB239E23D}" type="slidenum">
              <a:rPr lang="en-US" smtClean="0"/>
              <a:t>‹#›</a:t>
            </a:fld>
            <a:endParaRPr lang="en-US"/>
          </a:p>
        </p:txBody>
      </p:sp>
    </p:spTree>
    <p:extLst>
      <p:ext uri="{BB962C8B-B14F-4D97-AF65-F5344CB8AC3E}">
        <p14:creationId xmlns:p14="http://schemas.microsoft.com/office/powerpoint/2010/main" val="411103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diagramData" Target="../diagrams/data8.xml"/><Relationship Id="rId8" Type="http://schemas.openxmlformats.org/officeDocument/2006/relationships/diagramLayout" Target="../diagrams/layout8.xml"/><Relationship Id="rId9" Type="http://schemas.openxmlformats.org/officeDocument/2006/relationships/diagramQuickStyle" Target="../diagrams/quickStyle8.xml"/><Relationship Id="rId10" Type="http://schemas.openxmlformats.org/officeDocument/2006/relationships/diagramColors" Target="../diagrams/colors8.xml"/><Relationship Id="rId11"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00" y="1028700"/>
            <a:ext cx="5334000" cy="4787900"/>
          </a:xfrm>
          <a:prstGeom prst="rect">
            <a:avLst/>
          </a:prstGeom>
        </p:spPr>
      </p:pic>
      <p:sp>
        <p:nvSpPr>
          <p:cNvPr id="2" name="Title 1"/>
          <p:cNvSpPr>
            <a:spLocks noGrp="1"/>
          </p:cNvSpPr>
          <p:nvPr>
            <p:ph type="ctrTitle"/>
          </p:nvPr>
        </p:nvSpPr>
        <p:spPr>
          <a:xfrm rot="21010443">
            <a:off x="149582" y="394758"/>
            <a:ext cx="7772400" cy="1470025"/>
          </a:xfrm>
        </p:spPr>
        <p:txBody>
          <a:bodyPr>
            <a:normAutofit/>
          </a:bodyPr>
          <a:lstStyle/>
          <a:p>
            <a:r>
              <a:rPr lang="en-US" sz="4800" b="1" dirty="0" smtClean="0"/>
              <a:t>Big Data Analytics Overview</a:t>
            </a:r>
            <a:endParaRPr lang="en-US" sz="4800" b="1" dirty="0"/>
          </a:p>
        </p:txBody>
      </p:sp>
      <p:sp>
        <p:nvSpPr>
          <p:cNvPr id="3" name="Subtitle 2"/>
          <p:cNvSpPr>
            <a:spLocks noGrp="1"/>
          </p:cNvSpPr>
          <p:nvPr>
            <p:ph type="subTitle" idx="1"/>
          </p:nvPr>
        </p:nvSpPr>
        <p:spPr>
          <a:xfrm>
            <a:off x="2613378" y="5105400"/>
            <a:ext cx="6400800" cy="1752600"/>
          </a:xfrm>
        </p:spPr>
        <p:txBody>
          <a:bodyPr>
            <a:normAutofit/>
          </a:bodyPr>
          <a:lstStyle/>
          <a:p>
            <a:pPr algn="r"/>
            <a:r>
              <a:rPr lang="en-US" sz="4400" dirty="0" err="1" smtClean="0"/>
              <a:t>Saiful</a:t>
            </a:r>
            <a:r>
              <a:rPr lang="en-US" sz="4400" dirty="0" smtClean="0"/>
              <a:t> </a:t>
            </a:r>
            <a:r>
              <a:rPr lang="en-US" sz="4400" dirty="0" err="1" smtClean="0"/>
              <a:t>Adli</a:t>
            </a:r>
            <a:r>
              <a:rPr lang="en-US" sz="4400" dirty="0" smtClean="0"/>
              <a:t> </a:t>
            </a:r>
            <a:r>
              <a:rPr lang="en-US" sz="4400" dirty="0" smtClean="0"/>
              <a:t>Ismail</a:t>
            </a:r>
          </a:p>
          <a:p>
            <a:pPr algn="r"/>
            <a:r>
              <a:rPr lang="en-US" sz="4400" i="1" dirty="0" err="1" smtClean="0"/>
              <a:t>saifuladli@utm.my</a:t>
            </a:r>
            <a:endParaRPr lang="en-US" sz="4400" i="1" dirty="0"/>
          </a:p>
        </p:txBody>
      </p:sp>
    </p:spTree>
    <p:extLst>
      <p:ext uri="{BB962C8B-B14F-4D97-AF65-F5344CB8AC3E}">
        <p14:creationId xmlns:p14="http://schemas.microsoft.com/office/powerpoint/2010/main" val="218864416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a:t>ANALYTICS - ADVANCED AND PREDICTIVE</a:t>
            </a:r>
            <a:br>
              <a:rPr lang="en-US" sz="3200" dirty="0"/>
            </a:br>
            <a:r>
              <a:rPr lang="en-US" sz="3200" dirty="0"/>
              <a:t>BUSINESS CHALLENGES</a:t>
            </a:r>
            <a:endParaRPr lang="en-US" sz="3200" dirty="0"/>
          </a:p>
        </p:txBody>
      </p:sp>
      <p:sp>
        <p:nvSpPr>
          <p:cNvPr id="3" name="Content Placeholder 2"/>
          <p:cNvSpPr>
            <a:spLocks noGrp="1"/>
          </p:cNvSpPr>
          <p:nvPr>
            <p:ph idx="1"/>
          </p:nvPr>
        </p:nvSpPr>
        <p:spPr>
          <a:xfrm>
            <a:off x="457200" y="1600200"/>
            <a:ext cx="8229600" cy="4848578"/>
          </a:xfrm>
        </p:spPr>
        <p:txBody>
          <a:bodyPr>
            <a:noAutofit/>
          </a:bodyPr>
          <a:lstStyle/>
          <a:p>
            <a:pPr>
              <a:buFont typeface="Wingdings" charset="2"/>
              <a:buChar char="ü"/>
            </a:pPr>
            <a:r>
              <a:rPr lang="en-US" sz="1800" dirty="0">
                <a:solidFill>
                  <a:srgbClr val="FF0000"/>
                </a:solidFill>
              </a:rPr>
              <a:t>Companies have been making business decisions based on transactional data </a:t>
            </a:r>
            <a:r>
              <a:rPr lang="en-US" sz="1800" dirty="0" smtClean="0">
                <a:solidFill>
                  <a:srgbClr val="FF0000"/>
                </a:solidFill>
              </a:rPr>
              <a:t>stored in </a:t>
            </a:r>
            <a:r>
              <a:rPr lang="en-US" sz="1800" dirty="0">
                <a:solidFill>
                  <a:srgbClr val="FF0000"/>
                </a:solidFill>
              </a:rPr>
              <a:t>relational databases. Beyond that critical data, however, is a potential </a:t>
            </a:r>
            <a:r>
              <a:rPr lang="en-US" sz="1800" dirty="0" smtClean="0">
                <a:solidFill>
                  <a:srgbClr val="FF0000"/>
                </a:solidFill>
              </a:rPr>
              <a:t>treasure trove </a:t>
            </a:r>
            <a:r>
              <a:rPr lang="en-US" sz="1800" dirty="0">
                <a:solidFill>
                  <a:srgbClr val="FF0000"/>
                </a:solidFill>
              </a:rPr>
              <a:t>of non-traditional, less structured data: weblogs, social media, email, sensors</a:t>
            </a:r>
            <a:r>
              <a:rPr lang="en-US" sz="1800" dirty="0" smtClean="0">
                <a:solidFill>
                  <a:srgbClr val="FF0000"/>
                </a:solidFill>
              </a:rPr>
              <a:t>, and </a:t>
            </a:r>
            <a:r>
              <a:rPr lang="en-US" sz="1800" dirty="0">
                <a:solidFill>
                  <a:srgbClr val="FF0000"/>
                </a:solidFill>
              </a:rPr>
              <a:t>photographs that can be mined for useful information.</a:t>
            </a:r>
          </a:p>
          <a:p>
            <a:pPr>
              <a:buFont typeface="Wingdings" charset="2"/>
              <a:buChar char="ü"/>
            </a:pPr>
            <a:r>
              <a:rPr lang="en-US" sz="1800" dirty="0" smtClean="0">
                <a:solidFill>
                  <a:srgbClr val="FF0000"/>
                </a:solidFill>
              </a:rPr>
              <a:t>Information </a:t>
            </a:r>
            <a:r>
              <a:rPr lang="en-US" sz="1800" dirty="0">
                <a:solidFill>
                  <a:srgbClr val="FF0000"/>
                </a:solidFill>
              </a:rPr>
              <a:t>and Analytics driven enterprise </a:t>
            </a:r>
            <a:r>
              <a:rPr lang="en-US" sz="1800" dirty="0"/>
              <a:t>- More and more companies are looking </a:t>
            </a:r>
            <a:r>
              <a:rPr lang="en-US" sz="1800" dirty="0" smtClean="0"/>
              <a:t>for “</a:t>
            </a:r>
            <a:r>
              <a:rPr lang="en-US" sz="1800" dirty="0"/>
              <a:t>360 degrees” view on their strategy execution, operations, management and growth.</a:t>
            </a:r>
          </a:p>
          <a:p>
            <a:pPr>
              <a:buFont typeface="Wingdings" charset="2"/>
              <a:buChar char="ü"/>
            </a:pPr>
            <a:r>
              <a:rPr lang="en-US" sz="1800" dirty="0" smtClean="0">
                <a:solidFill>
                  <a:srgbClr val="FF0000"/>
                </a:solidFill>
              </a:rPr>
              <a:t>Cross </a:t>
            </a:r>
            <a:r>
              <a:rPr lang="en-US" sz="1800" dirty="0">
                <a:solidFill>
                  <a:srgbClr val="FF0000"/>
                </a:solidFill>
              </a:rPr>
              <a:t>functional data (Oracle , PS, JDE, etc.) </a:t>
            </a:r>
            <a:r>
              <a:rPr lang="en-US" sz="1800" dirty="0"/>
              <a:t>- Organizations wanted to include </a:t>
            </a:r>
            <a:r>
              <a:rPr lang="en-US" sz="1800" dirty="0" smtClean="0"/>
              <a:t>nontraditional yet </a:t>
            </a:r>
            <a:r>
              <a:rPr lang="en-US" sz="1800" dirty="0"/>
              <a:t>potentially very valuable data with their traditional enterprise data in </a:t>
            </a:r>
            <a:r>
              <a:rPr lang="en-US" sz="1800" dirty="0" smtClean="0"/>
              <a:t>their business </a:t>
            </a:r>
            <a:r>
              <a:rPr lang="en-US" sz="1800" dirty="0"/>
              <a:t>intelligence analysis.</a:t>
            </a:r>
          </a:p>
          <a:p>
            <a:pPr>
              <a:buFont typeface="Wingdings" charset="2"/>
              <a:buChar char="ü"/>
            </a:pPr>
            <a:r>
              <a:rPr lang="en-US" sz="1800" dirty="0" smtClean="0">
                <a:solidFill>
                  <a:srgbClr val="FF0000"/>
                </a:solidFill>
              </a:rPr>
              <a:t>Real</a:t>
            </a:r>
            <a:r>
              <a:rPr lang="en-US" sz="1800" dirty="0">
                <a:solidFill>
                  <a:srgbClr val="FF0000"/>
                </a:solidFill>
              </a:rPr>
              <a:t>-time data and timeliness </a:t>
            </a:r>
            <a:r>
              <a:rPr lang="en-US" sz="1800" dirty="0"/>
              <a:t>- Improve the quality of decision-making and deeper </a:t>
            </a:r>
            <a:r>
              <a:rPr lang="en-US" sz="1800" dirty="0" smtClean="0"/>
              <a:t>and higher </a:t>
            </a:r>
            <a:r>
              <a:rPr lang="en-US" sz="1800" dirty="0"/>
              <a:t>level insights</a:t>
            </a:r>
          </a:p>
          <a:p>
            <a:pPr>
              <a:buFont typeface="Wingdings" charset="2"/>
              <a:buChar char="ü"/>
            </a:pPr>
            <a:r>
              <a:rPr lang="en-US" sz="1800" dirty="0" smtClean="0">
                <a:solidFill>
                  <a:srgbClr val="FF0000"/>
                </a:solidFill>
              </a:rPr>
              <a:t>Lack </a:t>
            </a:r>
            <a:r>
              <a:rPr lang="en-US" sz="1800" dirty="0">
                <a:solidFill>
                  <a:srgbClr val="FF0000"/>
                </a:solidFill>
              </a:rPr>
              <a:t>of innovation, leadership and competencies</a:t>
            </a:r>
          </a:p>
          <a:p>
            <a:pPr>
              <a:buFont typeface="Wingdings" charset="2"/>
              <a:buChar char="ü"/>
            </a:pPr>
            <a:r>
              <a:rPr lang="en-US" sz="1800" dirty="0" smtClean="0">
                <a:solidFill>
                  <a:srgbClr val="FF0000"/>
                </a:solidFill>
              </a:rPr>
              <a:t>Inadequate </a:t>
            </a:r>
            <a:r>
              <a:rPr lang="en-US" sz="1800" dirty="0">
                <a:solidFill>
                  <a:srgbClr val="FF0000"/>
                </a:solidFill>
              </a:rPr>
              <a:t>standards, design, methodology and approach</a:t>
            </a:r>
          </a:p>
          <a:p>
            <a:pPr>
              <a:buFont typeface="Wingdings" charset="2"/>
              <a:buChar char="ü"/>
            </a:pPr>
            <a:r>
              <a:rPr lang="en-US" sz="1800" dirty="0" smtClean="0">
                <a:solidFill>
                  <a:srgbClr val="FF0000"/>
                </a:solidFill>
              </a:rPr>
              <a:t>Integrating </a:t>
            </a:r>
            <a:r>
              <a:rPr lang="en-US" sz="1800" dirty="0">
                <a:solidFill>
                  <a:srgbClr val="FF0000"/>
                </a:solidFill>
              </a:rPr>
              <a:t>new technologies into existing BI architecture </a:t>
            </a:r>
            <a:r>
              <a:rPr lang="en-US" sz="1800" dirty="0"/>
              <a:t>- Tools to capture </a:t>
            </a:r>
            <a:r>
              <a:rPr lang="en-US" sz="1800" dirty="0" smtClean="0"/>
              <a:t>and organize </a:t>
            </a:r>
            <a:r>
              <a:rPr lang="en-US" sz="1800" dirty="0"/>
              <a:t>a wide variety of data types from different sources, and to be able to easily analyze </a:t>
            </a:r>
            <a:r>
              <a:rPr lang="en-US" sz="1800" dirty="0" smtClean="0"/>
              <a:t>it within </a:t>
            </a:r>
            <a:r>
              <a:rPr lang="en-US" sz="1800" dirty="0"/>
              <a:t>the context of all your enterprise data</a:t>
            </a:r>
            <a:endParaRPr lang="en-US" sz="1800" dirty="0"/>
          </a:p>
        </p:txBody>
      </p:sp>
    </p:spTree>
    <p:extLst>
      <p:ext uri="{BB962C8B-B14F-4D97-AF65-F5344CB8AC3E}">
        <p14:creationId xmlns:p14="http://schemas.microsoft.com/office/powerpoint/2010/main" val="375100109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527"/>
            <a:ext cx="8229600" cy="1143000"/>
          </a:xfrm>
        </p:spPr>
        <p:txBody>
          <a:bodyPr>
            <a:normAutofit fontScale="90000"/>
          </a:bodyPr>
          <a:lstStyle/>
          <a:p>
            <a:r>
              <a:rPr lang="en-US" dirty="0"/>
              <a:t>PREDICTIVE ANALYTICS CHALLENGES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62532597"/>
              </p:ext>
            </p:extLst>
          </p:nvPr>
        </p:nvGraphicFramePr>
        <p:xfrm>
          <a:off x="564444" y="1543755"/>
          <a:ext cx="7944556" cy="4989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5644444" y="1276527"/>
            <a:ext cx="3441968" cy="954107"/>
          </a:xfrm>
          <a:prstGeom prst="rect">
            <a:avLst/>
          </a:prstGeom>
          <a:noFill/>
        </p:spPr>
        <p:txBody>
          <a:bodyPr wrap="none" rtlCol="0">
            <a:spAutoFit/>
          </a:bodyPr>
          <a:lstStyle/>
          <a:p>
            <a:r>
              <a:rPr lang="en-US" sz="1400" dirty="0" smtClean="0"/>
              <a:t>How </a:t>
            </a:r>
            <a:r>
              <a:rPr lang="en-US" sz="1400" dirty="0"/>
              <a:t>do historical sales, costs, key</a:t>
            </a:r>
          </a:p>
          <a:p>
            <a:r>
              <a:rPr lang="en-US" sz="1400" dirty="0"/>
              <a:t>performance metrics, and so on, translate to</a:t>
            </a:r>
          </a:p>
          <a:p>
            <a:r>
              <a:rPr lang="en-US" sz="1400" dirty="0"/>
              <a:t>future performance? How do predicted</a:t>
            </a:r>
          </a:p>
          <a:p>
            <a:r>
              <a:rPr lang="en-US" sz="1400" dirty="0"/>
              <a:t>results compare with goals?</a:t>
            </a:r>
            <a:endParaRPr lang="en-US" sz="1400" dirty="0"/>
          </a:p>
        </p:txBody>
      </p:sp>
      <p:cxnSp>
        <p:nvCxnSpPr>
          <p:cNvPr id="7" name="Straight Connector 6"/>
          <p:cNvCxnSpPr/>
          <p:nvPr/>
        </p:nvCxnSpPr>
        <p:spPr>
          <a:xfrm>
            <a:off x="5023555" y="1665111"/>
            <a:ext cx="6208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644444" y="1417638"/>
            <a:ext cx="0" cy="68491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763889" y="2765778"/>
            <a:ext cx="0" cy="73377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763889" y="3132667"/>
            <a:ext cx="423333"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0" y="2525892"/>
            <a:ext cx="1851789" cy="1169551"/>
          </a:xfrm>
          <a:prstGeom prst="rect">
            <a:avLst/>
          </a:prstGeom>
          <a:noFill/>
        </p:spPr>
        <p:txBody>
          <a:bodyPr wrap="none" rtlCol="0">
            <a:spAutoFit/>
          </a:bodyPr>
          <a:lstStyle/>
          <a:p>
            <a:r>
              <a:rPr lang="en-US" sz="1400" dirty="0" smtClean="0"/>
              <a:t>What </a:t>
            </a:r>
            <a:r>
              <a:rPr lang="en-US" sz="1400" dirty="0"/>
              <a:t>anomalies might</a:t>
            </a:r>
          </a:p>
          <a:p>
            <a:r>
              <a:rPr lang="en-US" sz="1400" dirty="0"/>
              <a:t>exist and conversely</a:t>
            </a:r>
          </a:p>
          <a:p>
            <a:r>
              <a:rPr lang="en-US" sz="1400" dirty="0"/>
              <a:t>what groupings or</a:t>
            </a:r>
          </a:p>
          <a:p>
            <a:r>
              <a:rPr lang="en-US" sz="1400" dirty="0"/>
              <a:t>clusters might exist for</a:t>
            </a:r>
          </a:p>
          <a:p>
            <a:r>
              <a:rPr lang="en-US" sz="1400" dirty="0"/>
              <a:t>specific analysis?</a:t>
            </a:r>
            <a:r>
              <a:rPr lang="en-US" sz="1400" dirty="0" smtClean="0"/>
              <a:t> </a:t>
            </a:r>
            <a:endParaRPr lang="en-US" sz="1400" dirty="0"/>
          </a:p>
        </p:txBody>
      </p:sp>
      <p:sp>
        <p:nvSpPr>
          <p:cNvPr id="17" name="TextBox 16"/>
          <p:cNvSpPr txBox="1"/>
          <p:nvPr/>
        </p:nvSpPr>
        <p:spPr>
          <a:xfrm>
            <a:off x="7126113" y="2540005"/>
            <a:ext cx="2138877" cy="1384995"/>
          </a:xfrm>
          <a:prstGeom prst="rect">
            <a:avLst/>
          </a:prstGeom>
          <a:noFill/>
        </p:spPr>
        <p:txBody>
          <a:bodyPr wrap="none" rtlCol="0">
            <a:spAutoFit/>
          </a:bodyPr>
          <a:lstStyle/>
          <a:p>
            <a:r>
              <a:rPr lang="en-US" sz="1400" dirty="0" smtClean="0"/>
              <a:t>What are </a:t>
            </a:r>
            <a:r>
              <a:rPr lang="en-US" sz="1400" dirty="0"/>
              <a:t>the main</a:t>
            </a:r>
          </a:p>
          <a:p>
            <a:r>
              <a:rPr lang="en-US" sz="1400" dirty="0"/>
              <a:t>influencers of customer</a:t>
            </a:r>
          </a:p>
          <a:p>
            <a:r>
              <a:rPr lang="en-US" sz="1400" dirty="0"/>
              <a:t>satisfaction, customer</a:t>
            </a:r>
          </a:p>
          <a:p>
            <a:r>
              <a:rPr lang="en-US" sz="1400" dirty="0"/>
              <a:t>churn, employee turnover,</a:t>
            </a:r>
          </a:p>
          <a:p>
            <a:r>
              <a:rPr lang="en-US" sz="1400" dirty="0"/>
              <a:t>and so on, that impact</a:t>
            </a:r>
          </a:p>
          <a:p>
            <a:r>
              <a:rPr lang="en-US" sz="1400" dirty="0"/>
              <a:t>success?</a:t>
            </a:r>
            <a:r>
              <a:rPr lang="en-US" sz="1400" dirty="0" smtClean="0"/>
              <a:t> </a:t>
            </a:r>
            <a:endParaRPr lang="en-US" sz="1400" dirty="0"/>
          </a:p>
        </p:txBody>
      </p:sp>
      <p:cxnSp>
        <p:nvCxnSpPr>
          <p:cNvPr id="19" name="Straight Connector 18"/>
          <p:cNvCxnSpPr/>
          <p:nvPr/>
        </p:nvCxnSpPr>
        <p:spPr>
          <a:xfrm>
            <a:off x="7126113" y="2652889"/>
            <a:ext cx="0" cy="1272111"/>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858000" y="3033889"/>
            <a:ext cx="268113"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662973" y="5167390"/>
            <a:ext cx="2531462" cy="954107"/>
          </a:xfrm>
          <a:prstGeom prst="rect">
            <a:avLst/>
          </a:prstGeom>
          <a:noFill/>
        </p:spPr>
        <p:txBody>
          <a:bodyPr wrap="none" rtlCol="0">
            <a:spAutoFit/>
          </a:bodyPr>
          <a:lstStyle/>
          <a:p>
            <a:r>
              <a:rPr lang="en-US" sz="1400" dirty="0" smtClean="0"/>
              <a:t>What </a:t>
            </a:r>
            <a:r>
              <a:rPr lang="en-US" sz="1400" dirty="0"/>
              <a:t>are the trends: historical /</a:t>
            </a:r>
          </a:p>
          <a:p>
            <a:r>
              <a:rPr lang="en-US" sz="1400" dirty="0"/>
              <a:t>emerging, sudden step changes,</a:t>
            </a:r>
          </a:p>
          <a:p>
            <a:r>
              <a:rPr lang="en-US" sz="1400" dirty="0"/>
              <a:t>unusual numeric values that</a:t>
            </a:r>
          </a:p>
          <a:p>
            <a:r>
              <a:rPr lang="en-US" sz="1400" dirty="0"/>
              <a:t>impact the business?</a:t>
            </a:r>
            <a:endParaRPr lang="en-US" sz="1400" dirty="0"/>
          </a:p>
        </p:txBody>
      </p:sp>
      <p:cxnSp>
        <p:nvCxnSpPr>
          <p:cNvPr id="24" name="Straight Connector 23"/>
          <p:cNvCxnSpPr/>
          <p:nvPr/>
        </p:nvCxnSpPr>
        <p:spPr>
          <a:xfrm>
            <a:off x="6662973" y="5167390"/>
            <a:ext cx="0" cy="95410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endCxn id="22" idx="1"/>
          </p:cNvCxnSpPr>
          <p:nvPr/>
        </p:nvCxnSpPr>
        <p:spPr>
          <a:xfrm>
            <a:off x="6378222" y="5644444"/>
            <a:ext cx="284751" cy="0"/>
          </a:xfrm>
          <a:prstGeom prst="line">
            <a:avLst/>
          </a:prstGeom>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4111" y="5277556"/>
            <a:ext cx="2538538" cy="954107"/>
          </a:xfrm>
          <a:prstGeom prst="rect">
            <a:avLst/>
          </a:prstGeom>
          <a:noFill/>
        </p:spPr>
        <p:txBody>
          <a:bodyPr wrap="none" rtlCol="0">
            <a:spAutoFit/>
          </a:bodyPr>
          <a:lstStyle/>
          <a:p>
            <a:pPr algn="r"/>
            <a:r>
              <a:rPr lang="en-US" sz="1400" dirty="0" smtClean="0"/>
              <a:t>What </a:t>
            </a:r>
            <a:r>
              <a:rPr lang="en-US" sz="1400" dirty="0"/>
              <a:t>are the correlations in</a:t>
            </a:r>
          </a:p>
          <a:p>
            <a:pPr algn="r"/>
            <a:r>
              <a:rPr lang="en-US" sz="1400" dirty="0"/>
              <a:t>the data? What are the </a:t>
            </a:r>
            <a:r>
              <a:rPr lang="en-US" sz="1400" dirty="0" err="1"/>
              <a:t>crosssell</a:t>
            </a:r>
            <a:endParaRPr lang="en-US" sz="1400" dirty="0"/>
          </a:p>
          <a:p>
            <a:pPr algn="r"/>
            <a:r>
              <a:rPr lang="en-US" sz="1400" dirty="0"/>
              <a:t>and up-sell</a:t>
            </a:r>
          </a:p>
          <a:p>
            <a:pPr algn="r"/>
            <a:r>
              <a:rPr lang="en-US" sz="1400" dirty="0"/>
              <a:t>opportunities?</a:t>
            </a:r>
            <a:r>
              <a:rPr lang="en-US" sz="1400" dirty="0" smtClean="0"/>
              <a:t> </a:t>
            </a:r>
            <a:endParaRPr lang="en-US" sz="1400" dirty="0"/>
          </a:p>
        </p:txBody>
      </p:sp>
      <p:cxnSp>
        <p:nvCxnSpPr>
          <p:cNvPr id="30" name="Straight Connector 29"/>
          <p:cNvCxnSpPr/>
          <p:nvPr/>
        </p:nvCxnSpPr>
        <p:spPr>
          <a:xfrm>
            <a:off x="2524427" y="5277556"/>
            <a:ext cx="0" cy="9541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524427" y="5757333"/>
            <a:ext cx="184906"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386481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2800" dirty="0"/>
              <a:t>CHANGING BUSINESS AND NEW OPPORTUNITIES</a:t>
            </a:r>
            <a:br>
              <a:rPr lang="en-US" sz="2800" dirty="0"/>
            </a:br>
            <a:r>
              <a:rPr lang="en-US" sz="2800" dirty="0" smtClean="0"/>
              <a:t>PREDICTIVE </a:t>
            </a:r>
            <a:r>
              <a:rPr lang="en-US" sz="2800" dirty="0"/>
              <a:t>&amp; ADVANCED ANALYTICS</a:t>
            </a:r>
            <a:endParaRPr lang="en-US" sz="2800" dirty="0"/>
          </a:p>
        </p:txBody>
      </p:sp>
      <p:sp>
        <p:nvSpPr>
          <p:cNvPr id="3" name="Content Placeholder 2"/>
          <p:cNvSpPr>
            <a:spLocks noGrp="1"/>
          </p:cNvSpPr>
          <p:nvPr>
            <p:ph idx="1"/>
          </p:nvPr>
        </p:nvSpPr>
        <p:spPr>
          <a:xfrm>
            <a:off x="457200" y="1600200"/>
            <a:ext cx="8461022" cy="4525963"/>
          </a:xfrm>
        </p:spPr>
        <p:txBody>
          <a:bodyPr>
            <a:normAutofit/>
          </a:bodyPr>
          <a:lstStyle/>
          <a:p>
            <a:r>
              <a:rPr lang="en-US" sz="2400" dirty="0"/>
              <a:t>Data mining and predictive have been around for decades. But new </a:t>
            </a:r>
            <a:r>
              <a:rPr lang="en-US" sz="2400" dirty="0" smtClean="0"/>
              <a:t>market forces </a:t>
            </a:r>
            <a:r>
              <a:rPr lang="en-US" sz="2400" dirty="0"/>
              <a:t>are changing the landscape and offering new opportunities…</a:t>
            </a:r>
            <a:endParaRPr lang="en-US" sz="2400" dirty="0"/>
          </a:p>
        </p:txBody>
      </p:sp>
      <p:graphicFrame>
        <p:nvGraphicFramePr>
          <p:cNvPr id="5" name="Diagram 4"/>
          <p:cNvGraphicFramePr/>
          <p:nvPr>
            <p:extLst>
              <p:ext uri="{D42A27DB-BD31-4B8C-83A1-F6EECF244321}">
                <p14:modId xmlns:p14="http://schemas.microsoft.com/office/powerpoint/2010/main" val="1790173484"/>
              </p:ext>
            </p:extLst>
          </p:nvPr>
        </p:nvGraphicFramePr>
        <p:xfrm>
          <a:off x="310444" y="2709333"/>
          <a:ext cx="8376356"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803858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200" dirty="0"/>
              <a:t>CHANGING BUSINESS AND NEW OPPORTUNITIES</a:t>
            </a:r>
            <a:br>
              <a:rPr lang="en-US" sz="3200" dirty="0"/>
            </a:br>
            <a:r>
              <a:rPr lang="en-US" sz="3200" dirty="0" smtClean="0"/>
              <a:t>PREDICTIVE </a:t>
            </a:r>
            <a:r>
              <a:rPr lang="en-US" sz="3200" dirty="0"/>
              <a:t>&amp; ADVANCED ANALYTICS</a:t>
            </a:r>
            <a:endParaRPr lang="en-US" sz="3200" dirty="0"/>
          </a:p>
        </p:txBody>
      </p:sp>
      <p:sp>
        <p:nvSpPr>
          <p:cNvPr id="3" name="Content Placeholder 2"/>
          <p:cNvSpPr>
            <a:spLocks noGrp="1"/>
          </p:cNvSpPr>
          <p:nvPr>
            <p:ph idx="1"/>
          </p:nvPr>
        </p:nvSpPr>
        <p:spPr/>
        <p:txBody>
          <a:bodyPr>
            <a:normAutofit fontScale="62500" lnSpcReduction="20000"/>
          </a:bodyPr>
          <a:lstStyle/>
          <a:p>
            <a:r>
              <a:rPr lang="en-US" dirty="0"/>
              <a:t>Companies can no longer focus solely on delivering the best product </a:t>
            </a:r>
            <a:r>
              <a:rPr lang="en-US" dirty="0" smtClean="0"/>
              <a:t>or service</a:t>
            </a:r>
          </a:p>
          <a:p>
            <a:r>
              <a:rPr lang="en-US" dirty="0" smtClean="0"/>
              <a:t>To succeed, they must</a:t>
            </a:r>
          </a:p>
          <a:p>
            <a:pPr lvl="1"/>
            <a:r>
              <a:rPr lang="en-US" dirty="0"/>
              <a:t>Uncover hidden customer / employee / vendor / partner trends and </a:t>
            </a:r>
            <a:r>
              <a:rPr lang="en-US" dirty="0" smtClean="0"/>
              <a:t>insights</a:t>
            </a:r>
          </a:p>
          <a:p>
            <a:pPr lvl="1"/>
            <a:r>
              <a:rPr lang="en-US" dirty="0" smtClean="0"/>
              <a:t>Anticipate </a:t>
            </a:r>
            <a:r>
              <a:rPr lang="en-US" dirty="0" err="1" smtClean="0"/>
              <a:t>behaviour</a:t>
            </a:r>
            <a:r>
              <a:rPr lang="en-US" dirty="0" smtClean="0"/>
              <a:t> and take proactive action</a:t>
            </a:r>
          </a:p>
          <a:p>
            <a:pPr lvl="1"/>
            <a:r>
              <a:rPr lang="en-US" dirty="0"/>
              <a:t>Empower your team with intelligent next steps to exceed customer </a:t>
            </a:r>
            <a:r>
              <a:rPr lang="en-US" dirty="0" smtClean="0"/>
              <a:t>expectations</a:t>
            </a:r>
          </a:p>
          <a:p>
            <a:pPr lvl="1"/>
            <a:r>
              <a:rPr lang="en-US" dirty="0" smtClean="0"/>
              <a:t>Create </a:t>
            </a:r>
            <a:r>
              <a:rPr lang="en-US" dirty="0"/>
              <a:t>new offers to increase market share and profitability</a:t>
            </a:r>
          </a:p>
          <a:p>
            <a:pPr lvl="1"/>
            <a:r>
              <a:rPr lang="en-US" dirty="0" smtClean="0"/>
              <a:t>Develop </a:t>
            </a:r>
            <a:r>
              <a:rPr lang="en-US" dirty="0"/>
              <a:t>and execute a customer-centric strategy</a:t>
            </a:r>
          </a:p>
          <a:p>
            <a:pPr lvl="1"/>
            <a:r>
              <a:rPr lang="en-US" dirty="0" smtClean="0"/>
              <a:t>Target </a:t>
            </a:r>
            <a:r>
              <a:rPr lang="en-US" dirty="0"/>
              <a:t>the right offers to the right customers through the best channels at </a:t>
            </a:r>
            <a:r>
              <a:rPr lang="en-US" dirty="0" smtClean="0"/>
              <a:t>the most </a:t>
            </a:r>
            <a:r>
              <a:rPr lang="en-US" dirty="0"/>
              <a:t>opportune time</a:t>
            </a:r>
          </a:p>
          <a:p>
            <a:pPr lvl="1"/>
            <a:r>
              <a:rPr lang="en-US" dirty="0" smtClean="0"/>
              <a:t>Create </a:t>
            </a:r>
            <a:r>
              <a:rPr lang="en-US" dirty="0"/>
              <a:t>new offers to increase market share and profitability</a:t>
            </a:r>
          </a:p>
          <a:p>
            <a:pPr lvl="1"/>
            <a:r>
              <a:rPr lang="en-US" dirty="0" smtClean="0"/>
              <a:t>Develop </a:t>
            </a:r>
            <a:r>
              <a:rPr lang="en-US" dirty="0"/>
              <a:t>and execute a customer-centric strategy</a:t>
            </a:r>
          </a:p>
          <a:p>
            <a:pPr lvl="1"/>
            <a:r>
              <a:rPr lang="en-US" dirty="0" smtClean="0"/>
              <a:t>Target </a:t>
            </a:r>
            <a:r>
              <a:rPr lang="en-US" dirty="0"/>
              <a:t>the right offers to the right customers through the best channels at </a:t>
            </a:r>
            <a:r>
              <a:rPr lang="en-US" dirty="0" smtClean="0"/>
              <a:t>the most </a:t>
            </a:r>
            <a:r>
              <a:rPr lang="en-US" dirty="0"/>
              <a:t>opportune time</a:t>
            </a:r>
            <a:endParaRPr lang="en-US" dirty="0"/>
          </a:p>
        </p:txBody>
      </p:sp>
    </p:spTree>
    <p:extLst>
      <p:ext uri="{BB962C8B-B14F-4D97-AF65-F5344CB8AC3E}">
        <p14:creationId xmlns:p14="http://schemas.microsoft.com/office/powerpoint/2010/main" val="3377703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BIG DATA ANALYTICS USE CASES – SAMPLE</a:t>
            </a:r>
            <a:br>
              <a:rPr lang="en-US" sz="2800" dirty="0"/>
            </a:br>
            <a:r>
              <a:rPr lang="en-US" sz="2800" dirty="0" smtClean="0"/>
              <a:t>PREDICTIVE </a:t>
            </a:r>
            <a:r>
              <a:rPr lang="en-US" sz="2800" dirty="0"/>
              <a:t>&amp; ADVANCED ANALYTICS</a:t>
            </a:r>
            <a:endParaRPr lang="en-US" sz="2800" dirty="0"/>
          </a:p>
        </p:txBody>
      </p:sp>
      <p:sp>
        <p:nvSpPr>
          <p:cNvPr id="4" name="Text Placeholder 3"/>
          <p:cNvSpPr>
            <a:spLocks noGrp="1"/>
          </p:cNvSpPr>
          <p:nvPr>
            <p:ph type="body" idx="1"/>
          </p:nvPr>
        </p:nvSpPr>
        <p:spPr/>
        <p:txBody>
          <a:bodyPr/>
          <a:lstStyle/>
          <a:p>
            <a:r>
              <a:rPr lang="en-US" dirty="0" smtClean="0"/>
              <a:t>Healthcare</a:t>
            </a:r>
            <a:endParaRPr lang="en-US" dirty="0"/>
          </a:p>
        </p:txBody>
      </p:sp>
      <p:sp>
        <p:nvSpPr>
          <p:cNvPr id="5" name="Content Placeholder 4"/>
          <p:cNvSpPr>
            <a:spLocks noGrp="1"/>
          </p:cNvSpPr>
          <p:nvPr>
            <p:ph sz="half" idx="2"/>
          </p:nvPr>
        </p:nvSpPr>
        <p:spPr/>
        <p:txBody>
          <a:bodyPr>
            <a:normAutofit fontScale="77500" lnSpcReduction="20000"/>
          </a:bodyPr>
          <a:lstStyle/>
          <a:p>
            <a:r>
              <a:rPr lang="en-US" dirty="0"/>
              <a:t>Large healthcare groups use big data analytics for population health analysis to predict epidemics, cure disease, improve quality of life and avoid preventable deaths. </a:t>
            </a:r>
          </a:p>
          <a:p>
            <a:r>
              <a:rPr lang="en-US" dirty="0"/>
              <a:t>Traditional healthcare providers are using applying data from medical devices, doctor’s notes, lab results and more to drive big data analytics that improve patient care and increase efficiency. </a:t>
            </a:r>
          </a:p>
          <a:p>
            <a:r>
              <a:rPr lang="en-US" dirty="0"/>
              <a:t>Insurers and healthcare providers use big data analytics to streamline payment processes and better monitor for claims fraud. </a:t>
            </a:r>
          </a:p>
          <a:p>
            <a:endParaRPr lang="en-US" dirty="0"/>
          </a:p>
        </p:txBody>
      </p:sp>
      <p:sp>
        <p:nvSpPr>
          <p:cNvPr id="6" name="Text Placeholder 5"/>
          <p:cNvSpPr>
            <a:spLocks noGrp="1"/>
          </p:cNvSpPr>
          <p:nvPr>
            <p:ph type="body" sz="quarter" idx="3"/>
          </p:nvPr>
        </p:nvSpPr>
        <p:spPr/>
        <p:txBody>
          <a:bodyPr/>
          <a:lstStyle/>
          <a:p>
            <a:r>
              <a:rPr lang="en-US" dirty="0" smtClean="0"/>
              <a:t>Manufacturing</a:t>
            </a:r>
            <a:endParaRPr lang="en-US" dirty="0"/>
          </a:p>
        </p:txBody>
      </p:sp>
      <p:sp>
        <p:nvSpPr>
          <p:cNvPr id="7" name="Content Placeholder 6"/>
          <p:cNvSpPr>
            <a:spLocks noGrp="1"/>
          </p:cNvSpPr>
          <p:nvPr>
            <p:ph sz="quarter" idx="4"/>
          </p:nvPr>
        </p:nvSpPr>
        <p:spPr/>
        <p:txBody>
          <a:bodyPr>
            <a:normAutofit fontScale="77500" lnSpcReduction="20000"/>
          </a:bodyPr>
          <a:lstStyle/>
          <a:p>
            <a:r>
              <a:rPr lang="en-US" dirty="0"/>
              <a:t>Manufacturers use big data analytics to identify patterns and relationships among discrete process steps and inputs, and then optimize the factors that improve efficiency. </a:t>
            </a:r>
          </a:p>
          <a:p>
            <a:r>
              <a:rPr lang="en-US" dirty="0"/>
              <a:t>By using big data analytics on a growing flow of real- time sensor and machine data, manufacturers can improve yields, increase quality and ship products on schedule. </a:t>
            </a:r>
          </a:p>
          <a:p>
            <a:r>
              <a:rPr lang="en-US" dirty="0"/>
              <a:t>Manufacturers optimize supply chains and logistics with big data analytics by analyzing supplier and logistics tracking data with cost and historical logistics data. </a:t>
            </a:r>
          </a:p>
          <a:p>
            <a:pPr marL="0" indent="0">
              <a:buNone/>
            </a:pPr>
            <a:endParaRPr lang="en-US" dirty="0"/>
          </a:p>
        </p:txBody>
      </p:sp>
    </p:spTree>
    <p:extLst>
      <p:ext uri="{BB962C8B-B14F-4D97-AF65-F5344CB8AC3E}">
        <p14:creationId xmlns:p14="http://schemas.microsoft.com/office/powerpoint/2010/main" val="53043890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a:t>BIG DATA ANALYTICS USE CASES – SAMPLE</a:t>
            </a:r>
            <a:br>
              <a:rPr lang="en-US" sz="2800" dirty="0"/>
            </a:br>
            <a:r>
              <a:rPr lang="en-US" sz="2800" dirty="0"/>
              <a:t>PREDICTIVE &amp; ADVANCED </a:t>
            </a:r>
            <a:r>
              <a:rPr lang="en-US" sz="2800" dirty="0" smtClean="0"/>
              <a:t>ANALYTICS (continued)</a:t>
            </a:r>
            <a:endParaRPr lang="en-US" sz="2800" dirty="0"/>
          </a:p>
        </p:txBody>
      </p:sp>
      <p:sp>
        <p:nvSpPr>
          <p:cNvPr id="4" name="Text Placeholder 3"/>
          <p:cNvSpPr>
            <a:spLocks noGrp="1"/>
          </p:cNvSpPr>
          <p:nvPr>
            <p:ph type="body" idx="1"/>
          </p:nvPr>
        </p:nvSpPr>
        <p:spPr/>
        <p:txBody>
          <a:bodyPr/>
          <a:lstStyle/>
          <a:p>
            <a:r>
              <a:rPr lang="en-US" dirty="0" smtClean="0"/>
              <a:t>Energy</a:t>
            </a:r>
            <a:endParaRPr lang="en-US" dirty="0"/>
          </a:p>
        </p:txBody>
      </p:sp>
      <p:sp>
        <p:nvSpPr>
          <p:cNvPr id="5" name="Content Placeholder 4"/>
          <p:cNvSpPr>
            <a:spLocks noGrp="1"/>
          </p:cNvSpPr>
          <p:nvPr>
            <p:ph sz="half" idx="2"/>
          </p:nvPr>
        </p:nvSpPr>
        <p:spPr/>
        <p:txBody>
          <a:bodyPr>
            <a:normAutofit fontScale="70000" lnSpcReduction="20000"/>
          </a:bodyPr>
          <a:lstStyle/>
          <a:p>
            <a:r>
              <a:rPr lang="en-US" dirty="0"/>
              <a:t>Oil and gas companies collect and use big data analytics on sub-surface and geographic characteristics to improve geology interpretation, new well delivery and well optimization. </a:t>
            </a:r>
          </a:p>
          <a:p>
            <a:r>
              <a:rPr lang="en-US" dirty="0"/>
              <a:t>By using big data analytics on well and reservoir data, energy firms can predict their performance and production, and identify ways to optimize future production and hydrocarbon delivery. </a:t>
            </a:r>
            <a:endParaRPr lang="en-US" dirty="0" smtClean="0"/>
          </a:p>
          <a:p>
            <a:r>
              <a:rPr lang="en-US" dirty="0"/>
              <a:t>Energy companies are using big data analytics on assets and equipment for predictive maintenance and optimal use of assets to reduce capital expenditures. </a:t>
            </a:r>
          </a:p>
          <a:p>
            <a:endParaRPr lang="en-US" dirty="0"/>
          </a:p>
        </p:txBody>
      </p:sp>
      <p:sp>
        <p:nvSpPr>
          <p:cNvPr id="6" name="Text Placeholder 5"/>
          <p:cNvSpPr>
            <a:spLocks noGrp="1"/>
          </p:cNvSpPr>
          <p:nvPr>
            <p:ph type="body" sz="quarter" idx="3"/>
          </p:nvPr>
        </p:nvSpPr>
        <p:spPr/>
        <p:txBody>
          <a:bodyPr/>
          <a:lstStyle/>
          <a:p>
            <a:r>
              <a:rPr lang="en-US" dirty="0" smtClean="0"/>
              <a:t>Retail</a:t>
            </a:r>
            <a:endParaRPr lang="en-US" dirty="0"/>
          </a:p>
        </p:txBody>
      </p:sp>
      <p:sp>
        <p:nvSpPr>
          <p:cNvPr id="7" name="Content Placeholder 6"/>
          <p:cNvSpPr>
            <a:spLocks noGrp="1"/>
          </p:cNvSpPr>
          <p:nvPr>
            <p:ph sz="quarter" idx="4"/>
          </p:nvPr>
        </p:nvSpPr>
        <p:spPr/>
        <p:txBody>
          <a:bodyPr>
            <a:normAutofit fontScale="70000" lnSpcReduction="20000"/>
          </a:bodyPr>
          <a:lstStyle/>
          <a:p>
            <a:r>
              <a:rPr lang="en-US" dirty="0"/>
              <a:t>Most retailers have a handle on the “What’s selling?” question. They’re applying big data analytics to understand why consumers are buying and then tailoring their responses to influence sales. </a:t>
            </a:r>
          </a:p>
          <a:p>
            <a:r>
              <a:rPr lang="en-US" dirty="0"/>
              <a:t>The </a:t>
            </a:r>
            <a:r>
              <a:rPr lang="en-US" dirty="0" smtClean="0"/>
              <a:t>Omni-</a:t>
            </a:r>
            <a:r>
              <a:rPr lang="en-US" dirty="0"/>
              <a:t>channel customer journey is elusive to many retailers, driving them to use big data analytics to better understand customer behavior and influence to drive actions that influence more profitable outcomes. </a:t>
            </a:r>
            <a:endParaRPr lang="en-US" dirty="0" smtClean="0"/>
          </a:p>
          <a:p>
            <a:r>
              <a:rPr lang="en-US" dirty="0"/>
              <a:t>Faster product life cycles and ever-complex operations cause retailers to use big data analytics to understand supply chains and product distribution to reduce costs. </a:t>
            </a:r>
          </a:p>
          <a:p>
            <a:endParaRPr lang="en-US" dirty="0"/>
          </a:p>
          <a:p>
            <a:endParaRPr lang="en-US" dirty="0"/>
          </a:p>
        </p:txBody>
      </p:sp>
    </p:spTree>
    <p:extLst>
      <p:ext uri="{BB962C8B-B14F-4D97-AF65-F5344CB8AC3E}">
        <p14:creationId xmlns:p14="http://schemas.microsoft.com/office/powerpoint/2010/main" val="197012277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l"/>
            <a:r>
              <a:rPr lang="en-US" sz="3200" dirty="0" smtClean="0"/>
              <a:t>How to implement Big Data Analytics</a:t>
            </a:r>
            <a:endParaRPr lang="en-US" sz="3200" dirty="0"/>
          </a:p>
        </p:txBody>
      </p:sp>
      <p:sp>
        <p:nvSpPr>
          <p:cNvPr id="4" name="Subtitle 3"/>
          <p:cNvSpPr>
            <a:spLocks noGrp="1"/>
          </p:cNvSpPr>
          <p:nvPr>
            <p:ph type="subTitle" idx="1"/>
          </p:nvPr>
        </p:nvSpPr>
        <p:spPr/>
        <p:txBody>
          <a:bodyPr>
            <a:normAutofit fontScale="70000" lnSpcReduction="20000"/>
          </a:bodyPr>
          <a:lstStyle/>
          <a:p>
            <a:pPr algn="l"/>
            <a:r>
              <a:rPr lang="en-US" dirty="0"/>
              <a:t>Business objectives and answers to questions are the primary drivers of big data analytics. Understanding these needs is an essential part of any process to implement big data analytics in your company. A process to deliver success at your organization involves four components. </a:t>
            </a:r>
            <a:endParaRPr lang="en-US" dirty="0"/>
          </a:p>
          <a:p>
            <a:pPr algn="l"/>
            <a:endParaRPr lang="en-US" dirty="0"/>
          </a:p>
        </p:txBody>
      </p:sp>
      <p:pic>
        <p:nvPicPr>
          <p:cNvPr id="5" name="Picture 4"/>
          <p:cNvPicPr>
            <a:picLocks noChangeAspect="1"/>
          </p:cNvPicPr>
          <p:nvPr/>
        </p:nvPicPr>
        <p:blipFill>
          <a:blip r:embed="rId2"/>
          <a:stretch>
            <a:fillRect/>
          </a:stretch>
        </p:blipFill>
        <p:spPr>
          <a:xfrm>
            <a:off x="268112" y="179211"/>
            <a:ext cx="3965222" cy="2209800"/>
          </a:xfrm>
          <a:prstGeom prst="rect">
            <a:avLst/>
          </a:prstGeom>
        </p:spPr>
      </p:pic>
      <p:pic>
        <p:nvPicPr>
          <p:cNvPr id="6" name="Picture 5"/>
          <p:cNvPicPr>
            <a:picLocks noChangeAspect="1"/>
          </p:cNvPicPr>
          <p:nvPr/>
        </p:nvPicPr>
        <p:blipFill>
          <a:blip r:embed="rId3"/>
          <a:stretch>
            <a:fillRect/>
          </a:stretch>
        </p:blipFill>
        <p:spPr>
          <a:xfrm>
            <a:off x="4572000" y="296333"/>
            <a:ext cx="4064000" cy="1993900"/>
          </a:xfrm>
          <a:prstGeom prst="rect">
            <a:avLst/>
          </a:prstGeom>
        </p:spPr>
      </p:pic>
    </p:spTree>
    <p:extLst>
      <p:ext uri="{BB962C8B-B14F-4D97-AF65-F5344CB8AC3E}">
        <p14:creationId xmlns:p14="http://schemas.microsoft.com/office/powerpoint/2010/main" val="261148709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416"/>
            <a:ext cx="8229600" cy="938918"/>
          </a:xfrm>
        </p:spPr>
        <p:txBody>
          <a:bodyPr>
            <a:normAutofit fontScale="90000"/>
          </a:bodyPr>
          <a:lstStyle/>
          <a:p>
            <a:pPr algn="l"/>
            <a:r>
              <a:rPr lang="en-US" sz="3200" dirty="0"/>
              <a:t>How to implement Big Data </a:t>
            </a:r>
            <a:r>
              <a:rPr lang="en-US" sz="3200" dirty="0" smtClean="0"/>
              <a:t>Analytics</a:t>
            </a:r>
            <a:br>
              <a:rPr lang="en-US" sz="3200" dirty="0" smtClean="0"/>
            </a:br>
            <a:r>
              <a:rPr lang="en-US" sz="3200" dirty="0" smtClean="0"/>
              <a:t>(continued)</a:t>
            </a:r>
            <a:endParaRPr lang="en-US" sz="32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34660397"/>
              </p:ext>
            </p:extLst>
          </p:nvPr>
        </p:nvGraphicFramePr>
        <p:xfrm>
          <a:off x="126999" y="1058334"/>
          <a:ext cx="8847667" cy="5799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112888" y="1058334"/>
            <a:ext cx="1199445" cy="1227666"/>
          </a:xfrm>
          <a:prstGeom prst="rect">
            <a:avLst/>
          </a:prstGeom>
        </p:spPr>
      </p:pic>
      <p:pic>
        <p:nvPicPr>
          <p:cNvPr id="7" name="Picture 6"/>
          <p:cNvPicPr>
            <a:picLocks noChangeAspect="1"/>
          </p:cNvPicPr>
          <p:nvPr/>
        </p:nvPicPr>
        <p:blipFill>
          <a:blip r:embed="rId8"/>
          <a:stretch>
            <a:fillRect/>
          </a:stretch>
        </p:blipFill>
        <p:spPr>
          <a:xfrm>
            <a:off x="141112" y="2624669"/>
            <a:ext cx="1205088" cy="1205088"/>
          </a:xfrm>
          <a:prstGeom prst="rect">
            <a:avLst/>
          </a:prstGeom>
        </p:spPr>
      </p:pic>
      <p:pic>
        <p:nvPicPr>
          <p:cNvPr id="9" name="Picture 8"/>
          <p:cNvPicPr>
            <a:picLocks noChangeAspect="1"/>
          </p:cNvPicPr>
          <p:nvPr/>
        </p:nvPicPr>
        <p:blipFill>
          <a:blip r:embed="rId9"/>
          <a:stretch>
            <a:fillRect/>
          </a:stretch>
        </p:blipFill>
        <p:spPr>
          <a:xfrm>
            <a:off x="112888" y="4134556"/>
            <a:ext cx="1219201" cy="1219201"/>
          </a:xfrm>
          <a:prstGeom prst="rect">
            <a:avLst/>
          </a:prstGeom>
        </p:spPr>
      </p:pic>
      <p:pic>
        <p:nvPicPr>
          <p:cNvPr id="12" name="Picture 11"/>
          <p:cNvPicPr>
            <a:picLocks noChangeAspect="1"/>
          </p:cNvPicPr>
          <p:nvPr/>
        </p:nvPicPr>
        <p:blipFill>
          <a:blip r:embed="rId10"/>
          <a:stretch>
            <a:fillRect/>
          </a:stretch>
        </p:blipFill>
        <p:spPr>
          <a:xfrm>
            <a:off x="112889" y="5686777"/>
            <a:ext cx="1213556" cy="1185333"/>
          </a:xfrm>
          <a:prstGeom prst="rect">
            <a:avLst/>
          </a:prstGeom>
        </p:spPr>
      </p:pic>
    </p:spTree>
    <p:extLst>
      <p:ext uri="{BB962C8B-B14F-4D97-AF65-F5344CB8AC3E}">
        <p14:creationId xmlns:p14="http://schemas.microsoft.com/office/powerpoint/2010/main" val="265523537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implement Big Data Analytics</a:t>
            </a:r>
            <a:br>
              <a:rPr lang="en-US" dirty="0"/>
            </a:br>
            <a:r>
              <a:rPr lang="en-US" dirty="0"/>
              <a:t>(continued)</a:t>
            </a:r>
          </a:p>
        </p:txBody>
      </p:sp>
      <p:sp>
        <p:nvSpPr>
          <p:cNvPr id="4" name="Text Placeholder 3"/>
          <p:cNvSpPr>
            <a:spLocks noGrp="1"/>
          </p:cNvSpPr>
          <p:nvPr>
            <p:ph type="body" sz="half" idx="2"/>
          </p:nvPr>
        </p:nvSpPr>
        <p:spPr/>
        <p:txBody>
          <a:bodyPr>
            <a:normAutofit lnSpcReduction="10000"/>
          </a:bodyPr>
          <a:lstStyle/>
          <a:p>
            <a:r>
              <a:rPr lang="en-US" sz="1800" dirty="0"/>
              <a:t>As the business uses analytics, you should continuously measure progress in well- defined time frames. New data will be generated, creating the need to re-visit the analytics to continuously improve them. </a:t>
            </a:r>
            <a:endParaRPr lang="en-US" sz="1800" dirty="0"/>
          </a:p>
          <a:p>
            <a:endParaRPr lang="en-US" sz="1800" dirty="0" smtClean="0"/>
          </a:p>
          <a:p>
            <a:r>
              <a:rPr lang="en-US" sz="1800" dirty="0"/>
              <a:t>In parallel, go back and discover the next groups of high-priority use cases with the business teams. In many cases, the new use cases should leverage existing data and analytics from existing use cases. </a:t>
            </a:r>
            <a:endParaRPr lang="en-US" sz="1800" dirty="0"/>
          </a:p>
          <a:p>
            <a:endParaRPr lang="en-US" dirty="0"/>
          </a:p>
        </p:txBody>
      </p:sp>
      <p:sp>
        <p:nvSpPr>
          <p:cNvPr id="7" name="Oval 6"/>
          <p:cNvSpPr/>
          <p:nvPr/>
        </p:nvSpPr>
        <p:spPr>
          <a:xfrm>
            <a:off x="5714999" y="150980"/>
            <a:ext cx="1278291" cy="118533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Use Case Discovery</a:t>
            </a:r>
            <a:endParaRPr lang="en-US" sz="1400" dirty="0"/>
          </a:p>
        </p:txBody>
      </p:sp>
      <p:sp>
        <p:nvSpPr>
          <p:cNvPr id="8" name="Oval 7"/>
          <p:cNvSpPr/>
          <p:nvPr/>
        </p:nvSpPr>
        <p:spPr>
          <a:xfrm>
            <a:off x="5672668" y="1975546"/>
            <a:ext cx="1357484" cy="134056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Proof of Value</a:t>
            </a:r>
          </a:p>
          <a:p>
            <a:pPr algn="ctr"/>
            <a:r>
              <a:rPr lang="en-US" sz="1600" dirty="0" smtClean="0"/>
              <a:t>(POV</a:t>
            </a:r>
            <a:r>
              <a:rPr lang="en-US" dirty="0" smtClean="0"/>
              <a:t>)</a:t>
            </a:r>
            <a:endParaRPr lang="en-US" dirty="0"/>
          </a:p>
        </p:txBody>
      </p:sp>
      <p:sp>
        <p:nvSpPr>
          <p:cNvPr id="9" name="Oval 8"/>
          <p:cNvSpPr/>
          <p:nvPr/>
        </p:nvSpPr>
        <p:spPr>
          <a:xfrm>
            <a:off x="5729109" y="3800119"/>
            <a:ext cx="1250069" cy="126577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Discovery Answer</a:t>
            </a:r>
            <a:endParaRPr lang="en-US" sz="1400" dirty="0"/>
          </a:p>
        </p:txBody>
      </p:sp>
      <p:sp>
        <p:nvSpPr>
          <p:cNvPr id="10" name="Oval 9"/>
          <p:cNvSpPr/>
          <p:nvPr/>
        </p:nvSpPr>
        <p:spPr>
          <a:xfrm>
            <a:off x="5658555" y="5540552"/>
            <a:ext cx="1387033" cy="12327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Operation-</a:t>
            </a:r>
            <a:r>
              <a:rPr lang="en-US" sz="1400" dirty="0" err="1" smtClean="0"/>
              <a:t>alize</a:t>
            </a:r>
            <a:r>
              <a:rPr lang="en-US" sz="1400" dirty="0" smtClean="0"/>
              <a:t> to the business</a:t>
            </a:r>
            <a:endParaRPr lang="en-US" sz="1400" dirty="0"/>
          </a:p>
        </p:txBody>
      </p:sp>
      <p:cxnSp>
        <p:nvCxnSpPr>
          <p:cNvPr id="12" name="Straight Arrow Connector 11"/>
          <p:cNvCxnSpPr>
            <a:stCxn id="7" idx="4"/>
            <a:endCxn id="8" idx="0"/>
          </p:cNvCxnSpPr>
          <p:nvPr/>
        </p:nvCxnSpPr>
        <p:spPr>
          <a:xfrm flipH="1">
            <a:off x="6351410" y="1336318"/>
            <a:ext cx="2735" cy="6392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4"/>
            <a:endCxn id="9" idx="0"/>
          </p:cNvCxnSpPr>
          <p:nvPr/>
        </p:nvCxnSpPr>
        <p:spPr>
          <a:xfrm>
            <a:off x="6351410" y="3316111"/>
            <a:ext cx="2734" cy="4840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4"/>
            <a:endCxn id="10" idx="0"/>
          </p:cNvCxnSpPr>
          <p:nvPr/>
        </p:nvCxnSpPr>
        <p:spPr>
          <a:xfrm flipH="1">
            <a:off x="6352072" y="5065890"/>
            <a:ext cx="2072" cy="4746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1" name="Curved Connector 80"/>
          <p:cNvCxnSpPr>
            <a:stCxn id="10" idx="2"/>
            <a:endCxn id="9" idx="2"/>
          </p:cNvCxnSpPr>
          <p:nvPr/>
        </p:nvCxnSpPr>
        <p:spPr>
          <a:xfrm rot="10800000" flipH="1">
            <a:off x="5658555" y="4433005"/>
            <a:ext cx="70554" cy="1723938"/>
          </a:xfrm>
          <a:prstGeom prst="curvedConnector3">
            <a:avLst>
              <a:gd name="adj1" fmla="val -56401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4" name="Curved Connector 83"/>
          <p:cNvCxnSpPr>
            <a:stCxn id="10" idx="6"/>
            <a:endCxn id="7" idx="6"/>
          </p:cNvCxnSpPr>
          <p:nvPr/>
        </p:nvCxnSpPr>
        <p:spPr>
          <a:xfrm flipH="1" flipV="1">
            <a:off x="6993290" y="743649"/>
            <a:ext cx="52298" cy="5413294"/>
          </a:xfrm>
          <a:prstGeom prst="curvedConnector3">
            <a:avLst>
              <a:gd name="adj1" fmla="val -1300539"/>
            </a:avLst>
          </a:prstGeom>
          <a:ln>
            <a:tailEnd type="arrow"/>
          </a:ln>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rot="16200000">
            <a:off x="6872111" y="3131445"/>
            <a:ext cx="2390398" cy="369332"/>
          </a:xfrm>
          <a:prstGeom prst="rect">
            <a:avLst/>
          </a:prstGeom>
          <a:noFill/>
        </p:spPr>
        <p:txBody>
          <a:bodyPr wrap="none" rtlCol="0">
            <a:spAutoFit/>
          </a:bodyPr>
          <a:lstStyle/>
          <a:p>
            <a:r>
              <a:rPr lang="en-US" dirty="0" smtClean="0"/>
              <a:t>Deliver more Use Cases</a:t>
            </a:r>
            <a:endParaRPr lang="en-US" dirty="0"/>
          </a:p>
        </p:txBody>
      </p:sp>
      <p:sp>
        <p:nvSpPr>
          <p:cNvPr id="87" name="TextBox 86"/>
          <p:cNvSpPr txBox="1"/>
          <p:nvPr/>
        </p:nvSpPr>
        <p:spPr>
          <a:xfrm rot="16200000">
            <a:off x="3836384" y="5122333"/>
            <a:ext cx="2249985" cy="369332"/>
          </a:xfrm>
          <a:prstGeom prst="rect">
            <a:avLst/>
          </a:prstGeom>
          <a:noFill/>
        </p:spPr>
        <p:txBody>
          <a:bodyPr wrap="none" rtlCol="0">
            <a:spAutoFit/>
          </a:bodyPr>
          <a:lstStyle/>
          <a:p>
            <a:r>
              <a:rPr lang="en-US" dirty="0" smtClean="0"/>
              <a:t>Continuously Improve</a:t>
            </a:r>
            <a:endParaRPr lang="en-US" dirty="0"/>
          </a:p>
        </p:txBody>
      </p:sp>
      <p:sp>
        <p:nvSpPr>
          <p:cNvPr id="88" name="TextBox 87"/>
          <p:cNvSpPr txBox="1"/>
          <p:nvPr/>
        </p:nvSpPr>
        <p:spPr>
          <a:xfrm>
            <a:off x="457200" y="6126163"/>
            <a:ext cx="1837462" cy="369332"/>
          </a:xfrm>
          <a:prstGeom prst="rect">
            <a:avLst/>
          </a:prstGeom>
          <a:noFill/>
        </p:spPr>
        <p:txBody>
          <a:bodyPr wrap="none" rtlCol="0">
            <a:spAutoFit/>
          </a:bodyPr>
          <a:lstStyle/>
          <a:p>
            <a:r>
              <a:rPr lang="en-US" dirty="0" smtClean="0"/>
              <a:t>(</a:t>
            </a:r>
            <a:r>
              <a:rPr lang="en-US" dirty="0" err="1" smtClean="0"/>
              <a:t>Datameer</a:t>
            </a:r>
            <a:r>
              <a:rPr lang="en-US" dirty="0" smtClean="0"/>
              <a:t>, 2015)</a:t>
            </a:r>
            <a:endParaRPr lang="en-US" dirty="0"/>
          </a:p>
        </p:txBody>
      </p:sp>
    </p:spTree>
    <p:extLst>
      <p:ext uri="{BB962C8B-B14F-4D97-AF65-F5344CB8AC3E}">
        <p14:creationId xmlns:p14="http://schemas.microsoft.com/office/powerpoint/2010/main" val="296633218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33" y="116679"/>
            <a:ext cx="8229600" cy="867305"/>
          </a:xfrm>
        </p:spPr>
        <p:txBody>
          <a:bodyPr>
            <a:normAutofit/>
          </a:bodyPr>
          <a:lstStyle/>
          <a:p>
            <a:pPr algn="l"/>
            <a:r>
              <a:rPr lang="en-US" sz="2800" dirty="0" smtClean="0"/>
              <a:t>How to Discover Answer with Big Data Analytics</a:t>
            </a:r>
            <a:endParaRPr lang="en-US" sz="2800" dirty="0"/>
          </a:p>
        </p:txBody>
      </p:sp>
      <p:pic>
        <p:nvPicPr>
          <p:cNvPr id="4" name="Picture 3" descr="Screen Shot 2017-04-17 at 10.29.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966" y="2674942"/>
            <a:ext cx="6997700" cy="1765300"/>
          </a:xfrm>
          <a:prstGeom prst="rect">
            <a:avLst/>
          </a:prstGeom>
        </p:spPr>
      </p:pic>
    </p:spTree>
    <p:extLst>
      <p:ext uri="{BB962C8B-B14F-4D97-AF65-F5344CB8AC3E}">
        <p14:creationId xmlns:p14="http://schemas.microsoft.com/office/powerpoint/2010/main" val="78159188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Market Understanding on Predictive Analytics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307446623"/>
              </p:ext>
            </p:extLst>
          </p:nvPr>
        </p:nvGraphicFramePr>
        <p:xfrm>
          <a:off x="568325"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2" name="Straight Arrow Connector 11"/>
          <p:cNvCxnSpPr/>
          <p:nvPr/>
        </p:nvCxnSpPr>
        <p:spPr>
          <a:xfrm flipV="1">
            <a:off x="568325" y="846138"/>
            <a:ext cx="0" cy="52800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68325" y="6126163"/>
            <a:ext cx="8229600"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603625" y="6228834"/>
            <a:ext cx="1574282" cy="369332"/>
          </a:xfrm>
          <a:prstGeom prst="rect">
            <a:avLst/>
          </a:prstGeom>
          <a:noFill/>
        </p:spPr>
        <p:txBody>
          <a:bodyPr wrap="none" rtlCol="0">
            <a:spAutoFit/>
          </a:bodyPr>
          <a:lstStyle/>
          <a:p>
            <a:r>
              <a:rPr lang="en-US" dirty="0" smtClean="0"/>
              <a:t>Business Value</a:t>
            </a:r>
            <a:endParaRPr lang="en-US" dirty="0"/>
          </a:p>
        </p:txBody>
      </p:sp>
      <p:sp>
        <p:nvSpPr>
          <p:cNvPr id="18" name="TextBox 17"/>
          <p:cNvSpPr txBox="1"/>
          <p:nvPr/>
        </p:nvSpPr>
        <p:spPr>
          <a:xfrm rot="16200000">
            <a:off x="-235204" y="3000375"/>
            <a:ext cx="1237726" cy="369332"/>
          </a:xfrm>
          <a:prstGeom prst="rect">
            <a:avLst/>
          </a:prstGeom>
          <a:noFill/>
        </p:spPr>
        <p:txBody>
          <a:bodyPr wrap="none" rtlCol="0">
            <a:spAutoFit/>
          </a:bodyPr>
          <a:lstStyle/>
          <a:p>
            <a:r>
              <a:rPr lang="en-US" dirty="0" smtClean="0"/>
              <a:t>Complexity</a:t>
            </a:r>
            <a:endParaRPr lang="en-US" dirty="0"/>
          </a:p>
        </p:txBody>
      </p:sp>
      <p:sp>
        <p:nvSpPr>
          <p:cNvPr id="19" name="TextBox 18"/>
          <p:cNvSpPr txBox="1"/>
          <p:nvPr/>
        </p:nvSpPr>
        <p:spPr>
          <a:xfrm>
            <a:off x="284101" y="6228834"/>
            <a:ext cx="568447" cy="369332"/>
          </a:xfrm>
          <a:prstGeom prst="rect">
            <a:avLst/>
          </a:prstGeom>
          <a:noFill/>
        </p:spPr>
        <p:txBody>
          <a:bodyPr wrap="none" rtlCol="0">
            <a:spAutoFit/>
          </a:bodyPr>
          <a:lstStyle/>
          <a:p>
            <a:r>
              <a:rPr lang="en-US" dirty="0" smtClean="0"/>
              <a:t>Low</a:t>
            </a:r>
            <a:endParaRPr lang="en-US" dirty="0"/>
          </a:p>
        </p:txBody>
      </p:sp>
      <p:sp>
        <p:nvSpPr>
          <p:cNvPr id="20" name="TextBox 19"/>
          <p:cNvSpPr txBox="1"/>
          <p:nvPr/>
        </p:nvSpPr>
        <p:spPr>
          <a:xfrm rot="16200000">
            <a:off x="77964" y="1109839"/>
            <a:ext cx="611390" cy="369332"/>
          </a:xfrm>
          <a:prstGeom prst="rect">
            <a:avLst/>
          </a:prstGeom>
          <a:noFill/>
        </p:spPr>
        <p:txBody>
          <a:bodyPr wrap="none" rtlCol="0">
            <a:spAutoFit/>
          </a:bodyPr>
          <a:lstStyle/>
          <a:p>
            <a:r>
              <a:rPr lang="en-US" dirty="0" smtClean="0"/>
              <a:t>High</a:t>
            </a:r>
            <a:endParaRPr lang="en-US" dirty="0"/>
          </a:p>
        </p:txBody>
      </p:sp>
      <p:sp>
        <p:nvSpPr>
          <p:cNvPr id="21" name="Rounded Rectangle 20"/>
          <p:cNvSpPr/>
          <p:nvPr/>
        </p:nvSpPr>
        <p:spPr>
          <a:xfrm>
            <a:off x="662047" y="3937001"/>
            <a:ext cx="2211327" cy="73025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Descriptive Analytics</a:t>
            </a:r>
          </a:p>
          <a:p>
            <a:pPr algn="ctr"/>
            <a:r>
              <a:rPr lang="en-US" sz="1600" dirty="0" smtClean="0"/>
              <a:t>What happened?</a:t>
            </a:r>
          </a:p>
          <a:p>
            <a:pPr algn="ctr"/>
            <a:r>
              <a:rPr lang="en-US" sz="1600" dirty="0" smtClean="0"/>
              <a:t>Reporting, dashboards</a:t>
            </a:r>
            <a:endParaRPr lang="en-US" sz="1600" dirty="0"/>
          </a:p>
        </p:txBody>
      </p:sp>
      <p:sp>
        <p:nvSpPr>
          <p:cNvPr id="22" name="Rounded Rectangle 21"/>
          <p:cNvSpPr/>
          <p:nvPr/>
        </p:nvSpPr>
        <p:spPr>
          <a:xfrm>
            <a:off x="1365250" y="2930526"/>
            <a:ext cx="2438399" cy="73025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Diagnostic Analytics</a:t>
            </a:r>
          </a:p>
          <a:p>
            <a:pPr algn="ctr"/>
            <a:r>
              <a:rPr lang="en-US" sz="1600" dirty="0" smtClean="0"/>
              <a:t>Why did it happened?</a:t>
            </a:r>
          </a:p>
          <a:p>
            <a:pPr algn="ctr"/>
            <a:r>
              <a:rPr lang="en-US" sz="1600" dirty="0" smtClean="0"/>
              <a:t>Ad-hoc query, data mining</a:t>
            </a:r>
            <a:endParaRPr lang="en-US" sz="1600" dirty="0"/>
          </a:p>
        </p:txBody>
      </p:sp>
      <p:sp>
        <p:nvSpPr>
          <p:cNvPr id="23" name="Rounded Rectangle 22"/>
          <p:cNvSpPr/>
          <p:nvPr/>
        </p:nvSpPr>
        <p:spPr>
          <a:xfrm>
            <a:off x="3206749" y="2066926"/>
            <a:ext cx="2438399" cy="73025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Predictive Analytics</a:t>
            </a:r>
          </a:p>
          <a:p>
            <a:pPr algn="ctr"/>
            <a:r>
              <a:rPr lang="en-US" sz="1600" dirty="0" smtClean="0"/>
              <a:t>What will happened?</a:t>
            </a:r>
          </a:p>
          <a:p>
            <a:pPr algn="ctr"/>
            <a:r>
              <a:rPr lang="en-US" sz="1600" dirty="0" smtClean="0"/>
              <a:t>Statistics, planning</a:t>
            </a:r>
            <a:endParaRPr lang="en-US" sz="1600" dirty="0"/>
          </a:p>
        </p:txBody>
      </p:sp>
      <p:sp>
        <p:nvSpPr>
          <p:cNvPr id="24" name="Rounded Rectangle 23"/>
          <p:cNvSpPr/>
          <p:nvPr/>
        </p:nvSpPr>
        <p:spPr>
          <a:xfrm>
            <a:off x="5645148" y="1373189"/>
            <a:ext cx="2438399" cy="73025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Prescriptive Analytics</a:t>
            </a:r>
          </a:p>
          <a:p>
            <a:pPr algn="ctr"/>
            <a:r>
              <a:rPr lang="en-US" sz="1600" dirty="0" smtClean="0"/>
              <a:t>What should happened?</a:t>
            </a:r>
          </a:p>
          <a:p>
            <a:pPr algn="ctr"/>
            <a:r>
              <a:rPr lang="en-US" sz="1600" dirty="0" smtClean="0"/>
              <a:t>Simulation, optimization</a:t>
            </a:r>
            <a:endParaRPr lang="en-US" sz="1600" dirty="0"/>
          </a:p>
        </p:txBody>
      </p:sp>
      <p:sp>
        <p:nvSpPr>
          <p:cNvPr id="25" name="Rounded Rectangle 24"/>
          <p:cNvSpPr/>
          <p:nvPr/>
        </p:nvSpPr>
        <p:spPr>
          <a:xfrm>
            <a:off x="2571750" y="5381625"/>
            <a:ext cx="6413499" cy="6667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Traditional Reporting vs. Predictive / Advanced Big data Analytics</a:t>
            </a:r>
            <a:endParaRPr lang="en-US" dirty="0">
              <a:solidFill>
                <a:srgbClr val="FF0000"/>
              </a:solidFill>
            </a:endParaRPr>
          </a:p>
        </p:txBody>
      </p:sp>
    </p:spTree>
    <p:extLst>
      <p:ext uri="{BB962C8B-B14F-4D97-AF65-F5344CB8AC3E}">
        <p14:creationId xmlns:p14="http://schemas.microsoft.com/office/powerpoint/2010/main" val="349542628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105305"/>
            <a:ext cx="8229600" cy="727251"/>
          </a:xfrm>
        </p:spPr>
        <p:txBody>
          <a:bodyPr>
            <a:normAutofit fontScale="90000"/>
          </a:bodyPr>
          <a:lstStyle/>
          <a:p>
            <a:pPr algn="l"/>
            <a:r>
              <a:rPr lang="en-US" dirty="0" smtClean="0"/>
              <a:t>continued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57016854"/>
              </p:ext>
            </p:extLst>
          </p:nvPr>
        </p:nvGraphicFramePr>
        <p:xfrm>
          <a:off x="457200" y="1106311"/>
          <a:ext cx="8229600" cy="5328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330200" y="1106311"/>
            <a:ext cx="1270001" cy="1270001"/>
          </a:xfrm>
          <a:prstGeom prst="rect">
            <a:avLst/>
          </a:prstGeom>
        </p:spPr>
      </p:pic>
      <p:pic>
        <p:nvPicPr>
          <p:cNvPr id="6" name="Picture 5"/>
          <p:cNvPicPr>
            <a:picLocks noChangeAspect="1"/>
          </p:cNvPicPr>
          <p:nvPr/>
        </p:nvPicPr>
        <p:blipFill>
          <a:blip r:embed="rId8"/>
          <a:stretch>
            <a:fillRect/>
          </a:stretch>
        </p:blipFill>
        <p:spPr>
          <a:xfrm>
            <a:off x="316089" y="2483555"/>
            <a:ext cx="1284111" cy="1284111"/>
          </a:xfrm>
          <a:prstGeom prst="rect">
            <a:avLst/>
          </a:prstGeom>
        </p:spPr>
      </p:pic>
      <p:pic>
        <p:nvPicPr>
          <p:cNvPr id="7" name="Picture 6"/>
          <p:cNvPicPr>
            <a:picLocks noChangeAspect="1"/>
          </p:cNvPicPr>
          <p:nvPr/>
        </p:nvPicPr>
        <p:blipFill>
          <a:blip r:embed="rId9"/>
          <a:stretch>
            <a:fillRect/>
          </a:stretch>
        </p:blipFill>
        <p:spPr>
          <a:xfrm>
            <a:off x="316089" y="3880239"/>
            <a:ext cx="1284112" cy="1197866"/>
          </a:xfrm>
          <a:prstGeom prst="rect">
            <a:avLst/>
          </a:prstGeom>
        </p:spPr>
      </p:pic>
      <p:pic>
        <p:nvPicPr>
          <p:cNvPr id="8" name="Picture 7"/>
          <p:cNvPicPr>
            <a:picLocks noChangeAspect="1"/>
          </p:cNvPicPr>
          <p:nvPr/>
        </p:nvPicPr>
        <p:blipFill>
          <a:blip r:embed="rId10"/>
          <a:stretch>
            <a:fillRect/>
          </a:stretch>
        </p:blipFill>
        <p:spPr>
          <a:xfrm>
            <a:off x="324555" y="5173133"/>
            <a:ext cx="1289756" cy="1289756"/>
          </a:xfrm>
          <a:prstGeom prst="rect">
            <a:avLst/>
          </a:prstGeom>
        </p:spPr>
      </p:pic>
    </p:spTree>
    <p:extLst>
      <p:ext uri="{BB962C8B-B14F-4D97-AF65-F5344CB8AC3E}">
        <p14:creationId xmlns:p14="http://schemas.microsoft.com/office/powerpoint/2010/main" val="23348431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100" dirty="0"/>
              <a:t>BIG DATA ANALYTICS METHODOLOGY</a:t>
            </a:r>
            <a:br>
              <a:rPr lang="en-US" sz="3100" dirty="0"/>
            </a:br>
            <a:r>
              <a:rPr lang="en-US" sz="3100" dirty="0"/>
              <a:t>IMPLEMENTATION ACCELERATORS</a:t>
            </a:r>
            <a:endParaRPr lang="en-US" sz="31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07724873"/>
              </p:ext>
            </p:extLst>
          </p:nvPr>
        </p:nvGraphicFramePr>
        <p:xfrm>
          <a:off x="203200" y="2277533"/>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3373737017"/>
              </p:ext>
            </p:extLst>
          </p:nvPr>
        </p:nvGraphicFramePr>
        <p:xfrm>
          <a:off x="3076222" y="1397000"/>
          <a:ext cx="5870222" cy="1143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138939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27"/>
            <a:ext cx="8229600" cy="1143000"/>
          </a:xfrm>
        </p:spPr>
        <p:txBody>
          <a:bodyPr>
            <a:normAutofit/>
          </a:bodyPr>
          <a:lstStyle/>
          <a:p>
            <a:pPr algn="l"/>
            <a:r>
              <a:rPr lang="en-US" sz="3200" dirty="0"/>
              <a:t>ADVANCED ANALYTICS</a:t>
            </a:r>
            <a:br>
              <a:rPr lang="en-US" sz="3200" dirty="0"/>
            </a:br>
            <a:r>
              <a:rPr lang="en-US" sz="3200" dirty="0"/>
              <a:t>ENABLING TECHNOLOGIES</a:t>
            </a:r>
            <a:endParaRPr lang="en-US" sz="3200" dirty="0"/>
          </a:p>
        </p:txBody>
      </p:sp>
      <p:pic>
        <p:nvPicPr>
          <p:cNvPr id="6" name="Picture 5"/>
          <p:cNvPicPr>
            <a:picLocks noChangeAspect="1"/>
          </p:cNvPicPr>
          <p:nvPr/>
        </p:nvPicPr>
        <p:blipFill>
          <a:blip r:embed="rId2"/>
          <a:stretch>
            <a:fillRect/>
          </a:stretch>
        </p:blipFill>
        <p:spPr>
          <a:xfrm>
            <a:off x="0" y="1042807"/>
            <a:ext cx="9144000" cy="5812077"/>
          </a:xfrm>
          <a:prstGeom prst="rect">
            <a:avLst/>
          </a:prstGeom>
        </p:spPr>
      </p:pic>
    </p:spTree>
    <p:extLst>
      <p:ext uri="{BB962C8B-B14F-4D97-AF65-F5344CB8AC3E}">
        <p14:creationId xmlns:p14="http://schemas.microsoft.com/office/powerpoint/2010/main" val="119657252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756" y="105305"/>
            <a:ext cx="8229600" cy="882473"/>
          </a:xfrm>
        </p:spPr>
        <p:txBody>
          <a:bodyPr>
            <a:normAutofit/>
          </a:bodyPr>
          <a:lstStyle/>
          <a:p>
            <a:pPr algn="l"/>
            <a:r>
              <a:rPr lang="en-US" sz="2400" dirty="0"/>
              <a:t>BIG DATA ANALYTICS - ENABLING TECHNOLOGIES</a:t>
            </a:r>
            <a:br>
              <a:rPr lang="en-US" sz="2400" dirty="0"/>
            </a:br>
            <a:r>
              <a:rPr lang="en-US" sz="2400" dirty="0"/>
              <a:t>HADOOP</a:t>
            </a:r>
            <a:endParaRPr lang="en-US" sz="2400" dirty="0"/>
          </a:p>
        </p:txBody>
      </p:sp>
      <p:sp>
        <p:nvSpPr>
          <p:cNvPr id="3" name="Content Placeholder 2"/>
          <p:cNvSpPr>
            <a:spLocks noGrp="1"/>
          </p:cNvSpPr>
          <p:nvPr>
            <p:ph idx="1"/>
          </p:nvPr>
        </p:nvSpPr>
        <p:spPr>
          <a:xfrm>
            <a:off x="146756" y="1275644"/>
            <a:ext cx="8616244" cy="5074356"/>
          </a:xfrm>
        </p:spPr>
        <p:txBody>
          <a:bodyPr>
            <a:normAutofit fontScale="77500" lnSpcReduction="20000"/>
          </a:bodyPr>
          <a:lstStyle/>
          <a:p>
            <a:r>
              <a:rPr lang="en-US" dirty="0"/>
              <a:t>HADOOP (High-availability distributed object-oriented platform) is a way </a:t>
            </a:r>
            <a:r>
              <a:rPr lang="en-US" dirty="0" smtClean="0"/>
              <a:t>of storing </a:t>
            </a:r>
            <a:r>
              <a:rPr lang="en-US" dirty="0"/>
              <a:t>enormous data sets across distributed clusters of servers and </a:t>
            </a:r>
            <a:r>
              <a:rPr lang="en-US" dirty="0" smtClean="0"/>
              <a:t>then running </a:t>
            </a:r>
            <a:r>
              <a:rPr lang="en-US" dirty="0"/>
              <a:t>"distributed" analysis applications in each cluster</a:t>
            </a:r>
            <a:r>
              <a:rPr lang="en-US" dirty="0" smtClean="0"/>
              <a:t>.</a:t>
            </a:r>
          </a:p>
          <a:p>
            <a:r>
              <a:rPr lang="en-US" dirty="0"/>
              <a:t>HADOOP stores data and we can pull data out of it, but there are no </a:t>
            </a:r>
            <a:r>
              <a:rPr lang="en-US" dirty="0" smtClean="0"/>
              <a:t>queries involved </a:t>
            </a:r>
            <a:r>
              <a:rPr lang="en-US" dirty="0"/>
              <a:t>- SQL or otherwise. </a:t>
            </a:r>
            <a:r>
              <a:rPr lang="en-US" dirty="0" err="1"/>
              <a:t>Hadoop</a:t>
            </a:r>
            <a:r>
              <a:rPr lang="en-US" dirty="0"/>
              <a:t> is more of a data warehousing system </a:t>
            </a:r>
            <a:r>
              <a:rPr lang="en-US" dirty="0" smtClean="0"/>
              <a:t>- so </a:t>
            </a:r>
            <a:r>
              <a:rPr lang="en-US" dirty="0"/>
              <a:t>it needs a system like </a:t>
            </a:r>
            <a:r>
              <a:rPr lang="en-US" dirty="0" err="1"/>
              <a:t>MapReduce</a:t>
            </a:r>
            <a:r>
              <a:rPr lang="en-US" dirty="0"/>
              <a:t> to actually process the data</a:t>
            </a:r>
            <a:r>
              <a:rPr lang="en-US" dirty="0" smtClean="0"/>
              <a:t>.</a:t>
            </a:r>
          </a:p>
          <a:p>
            <a:r>
              <a:rPr lang="en-US" dirty="0" smtClean="0"/>
              <a:t>Who Uses HADOOP</a:t>
            </a:r>
          </a:p>
          <a:p>
            <a:pPr lvl="1"/>
            <a:r>
              <a:rPr lang="en-US" dirty="0"/>
              <a:t>Amazon/A9</a:t>
            </a:r>
          </a:p>
          <a:p>
            <a:pPr lvl="1"/>
            <a:r>
              <a:rPr lang="en-US" dirty="0" smtClean="0"/>
              <a:t>Facebook</a:t>
            </a:r>
            <a:endParaRPr lang="en-US" dirty="0"/>
          </a:p>
          <a:p>
            <a:pPr lvl="1"/>
            <a:r>
              <a:rPr lang="en-US" dirty="0" smtClean="0"/>
              <a:t>Google</a:t>
            </a:r>
            <a:endParaRPr lang="en-US" dirty="0"/>
          </a:p>
          <a:p>
            <a:pPr lvl="1"/>
            <a:r>
              <a:rPr lang="en-US" dirty="0" smtClean="0"/>
              <a:t> </a:t>
            </a:r>
            <a:r>
              <a:rPr lang="en-US" dirty="0"/>
              <a:t>IBM</a:t>
            </a:r>
          </a:p>
          <a:p>
            <a:pPr lvl="1"/>
            <a:r>
              <a:rPr lang="en-US" dirty="0" smtClean="0"/>
              <a:t> </a:t>
            </a:r>
            <a:r>
              <a:rPr lang="en-US" dirty="0"/>
              <a:t>New York </a:t>
            </a:r>
            <a:r>
              <a:rPr lang="en-US" dirty="0" smtClean="0"/>
              <a:t>Times</a:t>
            </a:r>
            <a:endParaRPr lang="en-US" dirty="0"/>
          </a:p>
          <a:p>
            <a:pPr lvl="1"/>
            <a:r>
              <a:rPr lang="nl-NL" dirty="0" smtClean="0"/>
              <a:t> </a:t>
            </a:r>
            <a:r>
              <a:rPr lang="nl-NL" dirty="0"/>
              <a:t>Yahoo! …</a:t>
            </a:r>
            <a:endParaRPr lang="en-US" dirty="0"/>
          </a:p>
        </p:txBody>
      </p:sp>
    </p:spTree>
    <p:extLst>
      <p:ext uri="{BB962C8B-B14F-4D97-AF65-F5344CB8AC3E}">
        <p14:creationId xmlns:p14="http://schemas.microsoft.com/office/powerpoint/2010/main" val="179919121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2800" dirty="0"/>
              <a:t>BIG DATA ANALYTICS - ENABLING TECHNOLOGIES - HADOOP</a:t>
            </a:r>
            <a:br>
              <a:rPr lang="en-US" sz="2800" dirty="0"/>
            </a:br>
            <a:r>
              <a:rPr lang="en-US" sz="2800" dirty="0"/>
              <a:t>KEY CAPABILITIES</a:t>
            </a:r>
            <a:endParaRPr lang="en-US" sz="2800"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smtClean="0"/>
              <a:t>Business Usage</a:t>
            </a:r>
          </a:p>
          <a:p>
            <a:r>
              <a:rPr lang="en-US" dirty="0" smtClean="0"/>
              <a:t>Search</a:t>
            </a:r>
          </a:p>
          <a:p>
            <a:pPr lvl="1"/>
            <a:r>
              <a:rPr lang="en-US" dirty="0" smtClean="0"/>
              <a:t>Yahoo, Amazon, </a:t>
            </a:r>
            <a:r>
              <a:rPr lang="en-US" dirty="0" err="1" smtClean="0"/>
              <a:t>etc</a:t>
            </a:r>
            <a:endParaRPr lang="en-US" dirty="0" smtClean="0"/>
          </a:p>
          <a:p>
            <a:r>
              <a:rPr lang="en-US" dirty="0" smtClean="0"/>
              <a:t>Log processing</a:t>
            </a:r>
          </a:p>
          <a:p>
            <a:pPr lvl="1"/>
            <a:r>
              <a:rPr lang="en-US" dirty="0" smtClean="0"/>
              <a:t>Facebook, Yahoo, </a:t>
            </a:r>
            <a:r>
              <a:rPr lang="en-US" dirty="0" err="1" smtClean="0"/>
              <a:t>ContextWeb</a:t>
            </a:r>
            <a:r>
              <a:rPr lang="en-US" dirty="0"/>
              <a:t>,</a:t>
            </a:r>
            <a:r>
              <a:rPr lang="en-US" dirty="0" smtClean="0"/>
              <a:t> </a:t>
            </a:r>
            <a:r>
              <a:rPr lang="en-US" dirty="0" err="1" smtClean="0"/>
              <a:t>Joost</a:t>
            </a:r>
            <a:r>
              <a:rPr lang="en-US" dirty="0" smtClean="0"/>
              <a:t>, </a:t>
            </a:r>
            <a:r>
              <a:rPr lang="en-US" dirty="0" err="1" smtClean="0"/>
              <a:t>Last.fm</a:t>
            </a:r>
            <a:endParaRPr lang="en-US" dirty="0" smtClean="0"/>
          </a:p>
          <a:p>
            <a:r>
              <a:rPr lang="en-US" dirty="0" smtClean="0"/>
              <a:t>Recommendation Systems</a:t>
            </a:r>
          </a:p>
          <a:p>
            <a:pPr lvl="1"/>
            <a:r>
              <a:rPr lang="en-US" dirty="0" smtClean="0"/>
              <a:t>Facebook</a:t>
            </a:r>
          </a:p>
          <a:p>
            <a:r>
              <a:rPr lang="en-US" dirty="0" smtClean="0"/>
              <a:t>Data Warehouse</a:t>
            </a:r>
          </a:p>
          <a:p>
            <a:pPr lvl="1"/>
            <a:r>
              <a:rPr lang="en-US" dirty="0" smtClean="0"/>
              <a:t>Facebook, AOL</a:t>
            </a:r>
          </a:p>
          <a:p>
            <a:r>
              <a:rPr lang="en-US" dirty="0" smtClean="0"/>
              <a:t>Open Data Format</a:t>
            </a:r>
          </a:p>
          <a:p>
            <a:r>
              <a:rPr lang="en-US" dirty="0" smtClean="0"/>
              <a:t>Flexible Scheme (Data may not have strict schema)</a:t>
            </a:r>
          </a:p>
          <a:p>
            <a:r>
              <a:rPr lang="en-US" dirty="0" smtClean="0"/>
              <a:t>Massively Scalable File Systems (Multi Petabyte)</a:t>
            </a:r>
          </a:p>
          <a:p>
            <a:r>
              <a:rPr lang="en-US" dirty="0" smtClean="0"/>
              <a:t>Archival store</a:t>
            </a:r>
          </a:p>
          <a:p>
            <a:r>
              <a:rPr lang="en-US" dirty="0" smtClean="0"/>
              <a:t>Query able Database </a:t>
            </a:r>
          </a:p>
          <a:p>
            <a:endParaRPr lang="en-US" dirty="0"/>
          </a:p>
        </p:txBody>
      </p:sp>
    </p:spTree>
    <p:extLst>
      <p:ext uri="{BB962C8B-B14F-4D97-AF65-F5344CB8AC3E}">
        <p14:creationId xmlns:p14="http://schemas.microsoft.com/office/powerpoint/2010/main" val="22189137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2400" dirty="0"/>
              <a:t>BIG DATA ANALYTICS - ENABLING TECHNOLOGIES - HADOOP</a:t>
            </a:r>
            <a:br>
              <a:rPr lang="en-US" sz="2400" dirty="0"/>
            </a:br>
            <a:r>
              <a:rPr lang="en-US" sz="2400" dirty="0"/>
              <a:t>MAPREDUCE</a:t>
            </a:r>
            <a:endParaRPr lang="en-US" sz="2400" dirty="0"/>
          </a:p>
        </p:txBody>
      </p:sp>
      <p:sp>
        <p:nvSpPr>
          <p:cNvPr id="3" name="Content Placeholder 2"/>
          <p:cNvSpPr>
            <a:spLocks noGrp="1"/>
          </p:cNvSpPr>
          <p:nvPr>
            <p:ph sz="half" idx="1"/>
          </p:nvPr>
        </p:nvSpPr>
        <p:spPr>
          <a:xfrm>
            <a:off x="457200" y="1196623"/>
            <a:ext cx="8229600" cy="2393244"/>
          </a:xfrm>
        </p:spPr>
        <p:txBody>
          <a:bodyPr>
            <a:normAutofit fontScale="70000" lnSpcReduction="20000"/>
          </a:bodyPr>
          <a:lstStyle/>
          <a:p>
            <a:r>
              <a:rPr lang="en-US" dirty="0">
                <a:solidFill>
                  <a:srgbClr val="FF0000"/>
                </a:solidFill>
              </a:rPr>
              <a:t>HADOOP </a:t>
            </a:r>
            <a:r>
              <a:rPr lang="en-US" dirty="0" err="1">
                <a:solidFill>
                  <a:srgbClr val="FF0000"/>
                </a:solidFill>
              </a:rPr>
              <a:t>MapReduce</a:t>
            </a:r>
            <a:r>
              <a:rPr lang="en-US" dirty="0">
                <a:solidFill>
                  <a:srgbClr val="FF0000"/>
                </a:solidFill>
              </a:rPr>
              <a:t> </a:t>
            </a:r>
            <a:r>
              <a:rPr lang="en-US" dirty="0"/>
              <a:t>(HADOOP Map/Reduce) is a software framework for </a:t>
            </a:r>
            <a:r>
              <a:rPr lang="en-US" dirty="0" smtClean="0"/>
              <a:t>distributed processing </a:t>
            </a:r>
            <a:r>
              <a:rPr lang="en-US" dirty="0"/>
              <a:t>of large data sets on compute clusters of commodity hardware. </a:t>
            </a:r>
            <a:r>
              <a:rPr lang="en-US" dirty="0" err="1">
                <a:solidFill>
                  <a:srgbClr val="FF0000"/>
                </a:solidFill>
              </a:rPr>
              <a:t>MapReduce</a:t>
            </a:r>
            <a:r>
              <a:rPr lang="en-US" dirty="0"/>
              <a:t> runs </a:t>
            </a:r>
            <a:r>
              <a:rPr lang="en-US" dirty="0" smtClean="0"/>
              <a:t>as a </a:t>
            </a:r>
            <a:r>
              <a:rPr lang="en-US" dirty="0"/>
              <a:t>series of jobs, with each job essentially a separate Java application that goes out into </a:t>
            </a:r>
            <a:r>
              <a:rPr lang="en-US" dirty="0" smtClean="0"/>
              <a:t>the data </a:t>
            </a:r>
            <a:r>
              <a:rPr lang="en-US" dirty="0"/>
              <a:t>and starts pulling out information as needed. Using </a:t>
            </a:r>
            <a:r>
              <a:rPr lang="en-US" dirty="0" err="1">
                <a:solidFill>
                  <a:srgbClr val="FF0000"/>
                </a:solidFill>
              </a:rPr>
              <a:t>MapReduce</a:t>
            </a:r>
            <a:r>
              <a:rPr lang="en-US" dirty="0"/>
              <a:t> instead of a query </a:t>
            </a:r>
            <a:r>
              <a:rPr lang="en-US" dirty="0" smtClean="0"/>
              <a:t>gives data </a:t>
            </a:r>
            <a:r>
              <a:rPr lang="en-US" dirty="0"/>
              <a:t>seekers a lot of power and flexibility, but also adds a lot of complexity</a:t>
            </a:r>
            <a:r>
              <a:rPr lang="en-US" dirty="0" smtClean="0"/>
              <a:t>.</a:t>
            </a:r>
          </a:p>
          <a:p>
            <a:r>
              <a:rPr lang="en-US" dirty="0" err="1">
                <a:solidFill>
                  <a:srgbClr val="FF0000"/>
                </a:solidFill>
              </a:rPr>
              <a:t>MapReduce</a:t>
            </a:r>
            <a:r>
              <a:rPr lang="en-US" dirty="0"/>
              <a:t> takes care of scheduling tasks, monitoring them and re-executing any </a:t>
            </a:r>
            <a:r>
              <a:rPr lang="en-US" dirty="0" smtClean="0"/>
              <a:t>failed tasks</a:t>
            </a:r>
            <a:endParaRPr lang="en-US" dirty="0"/>
          </a:p>
        </p:txBody>
      </p:sp>
      <p:pic>
        <p:nvPicPr>
          <p:cNvPr id="5" name="Picture 4"/>
          <p:cNvPicPr>
            <a:picLocks noChangeAspect="1"/>
          </p:cNvPicPr>
          <p:nvPr/>
        </p:nvPicPr>
        <p:blipFill>
          <a:blip r:embed="rId2"/>
          <a:stretch>
            <a:fillRect/>
          </a:stretch>
        </p:blipFill>
        <p:spPr>
          <a:xfrm>
            <a:off x="28223" y="3589867"/>
            <a:ext cx="9144000" cy="3268133"/>
          </a:xfrm>
          <a:prstGeom prst="rect">
            <a:avLst/>
          </a:prstGeom>
        </p:spPr>
      </p:pic>
    </p:spTree>
    <p:extLst>
      <p:ext uri="{BB962C8B-B14F-4D97-AF65-F5344CB8AC3E}">
        <p14:creationId xmlns:p14="http://schemas.microsoft.com/office/powerpoint/2010/main" val="62313518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089" y="268111"/>
            <a:ext cx="8229600" cy="931333"/>
          </a:xfrm>
        </p:spPr>
        <p:txBody>
          <a:bodyPr/>
          <a:lstStyle/>
          <a:p>
            <a:pPr algn="l"/>
            <a:r>
              <a:rPr lang="en-US" dirty="0" smtClean="0"/>
              <a:t>Continued </a:t>
            </a:r>
            <a:endParaRPr lang="en-US" dirty="0"/>
          </a:p>
        </p:txBody>
      </p:sp>
      <p:sp>
        <p:nvSpPr>
          <p:cNvPr id="3" name="Content Placeholder 2"/>
          <p:cNvSpPr>
            <a:spLocks noGrp="1"/>
          </p:cNvSpPr>
          <p:nvPr>
            <p:ph idx="1"/>
          </p:nvPr>
        </p:nvSpPr>
        <p:spPr>
          <a:xfrm>
            <a:off x="189089" y="2030061"/>
            <a:ext cx="8229600" cy="4525963"/>
          </a:xfrm>
        </p:spPr>
        <p:txBody>
          <a:bodyPr>
            <a:normAutofit fontScale="70000" lnSpcReduction="20000"/>
          </a:bodyPr>
          <a:lstStyle/>
          <a:p>
            <a:r>
              <a:rPr lang="en-US" dirty="0"/>
              <a:t>HADOOP includes </a:t>
            </a:r>
            <a:r>
              <a:rPr lang="en-US" dirty="0">
                <a:solidFill>
                  <a:srgbClr val="FF0000"/>
                </a:solidFill>
              </a:rPr>
              <a:t>Hive</a:t>
            </a:r>
            <a:r>
              <a:rPr lang="en-US" dirty="0"/>
              <a:t>, another Apache application that helps </a:t>
            </a:r>
            <a:r>
              <a:rPr lang="en-US" dirty="0" smtClean="0"/>
              <a:t>convert query </a:t>
            </a:r>
            <a:r>
              <a:rPr lang="en-US" dirty="0"/>
              <a:t>language into </a:t>
            </a:r>
            <a:r>
              <a:rPr lang="en-US" dirty="0" err="1">
                <a:solidFill>
                  <a:srgbClr val="FF0000"/>
                </a:solidFill>
              </a:rPr>
              <a:t>MapReduce</a:t>
            </a:r>
            <a:r>
              <a:rPr lang="en-US" dirty="0"/>
              <a:t> jobs. But </a:t>
            </a:r>
            <a:r>
              <a:rPr lang="en-US" dirty="0" err="1">
                <a:solidFill>
                  <a:srgbClr val="FF0000"/>
                </a:solidFill>
              </a:rPr>
              <a:t>MapReduce's</a:t>
            </a:r>
            <a:r>
              <a:rPr lang="en-US" dirty="0"/>
              <a:t> complexity and </a:t>
            </a:r>
            <a:r>
              <a:rPr lang="en-US" dirty="0" smtClean="0"/>
              <a:t>its limitation </a:t>
            </a:r>
            <a:r>
              <a:rPr lang="en-US" dirty="0"/>
              <a:t>to one-job-at-a-time batch processing tends to result in </a:t>
            </a:r>
            <a:r>
              <a:rPr lang="en-US" dirty="0" smtClean="0"/>
              <a:t>HADOOP getting </a:t>
            </a:r>
            <a:r>
              <a:rPr lang="en-US" dirty="0"/>
              <a:t>used more often as a data warehousing than as a data analysis </a:t>
            </a:r>
            <a:r>
              <a:rPr lang="en-US" dirty="0" smtClean="0"/>
              <a:t>tool</a:t>
            </a:r>
          </a:p>
          <a:p>
            <a:r>
              <a:rPr lang="en-US" dirty="0">
                <a:solidFill>
                  <a:srgbClr val="FF0000"/>
                </a:solidFill>
              </a:rPr>
              <a:t>Hive</a:t>
            </a:r>
            <a:r>
              <a:rPr lang="en-US" dirty="0"/>
              <a:t> is a data warehouse system for HADOOP that facilitates easy </a:t>
            </a:r>
            <a:r>
              <a:rPr lang="en-US" dirty="0" smtClean="0"/>
              <a:t>data summarization</a:t>
            </a:r>
            <a:r>
              <a:rPr lang="en-US" dirty="0"/>
              <a:t>, ad-hoc queries, and the analysis of large datasets stored </a:t>
            </a:r>
            <a:r>
              <a:rPr lang="en-US" dirty="0" smtClean="0"/>
              <a:t>in HADOOP </a:t>
            </a:r>
            <a:r>
              <a:rPr lang="en-US" dirty="0"/>
              <a:t>compatible file systems. Hive provides a mechanism to </a:t>
            </a:r>
            <a:r>
              <a:rPr lang="en-US" dirty="0" smtClean="0"/>
              <a:t>project structure </a:t>
            </a:r>
            <a:r>
              <a:rPr lang="en-US" dirty="0"/>
              <a:t>onto this data and query the data using a SQL-like language </a:t>
            </a:r>
            <a:r>
              <a:rPr lang="en-US" dirty="0" smtClean="0">
                <a:solidFill>
                  <a:srgbClr val="FF0000"/>
                </a:solidFill>
              </a:rPr>
              <a:t>called </a:t>
            </a:r>
            <a:r>
              <a:rPr lang="en-US" dirty="0" err="1" smtClean="0">
                <a:solidFill>
                  <a:srgbClr val="FF0000"/>
                </a:solidFill>
              </a:rPr>
              <a:t>HiveQL</a:t>
            </a:r>
            <a:r>
              <a:rPr lang="en-US" dirty="0"/>
              <a:t>. At the same time this language also allows traditional map/</a:t>
            </a:r>
            <a:r>
              <a:rPr lang="en-US" dirty="0" smtClean="0"/>
              <a:t>reduce programmers </a:t>
            </a:r>
            <a:r>
              <a:rPr lang="en-US" dirty="0"/>
              <a:t>to plug in their custom mappers and reducers when it </a:t>
            </a:r>
            <a:r>
              <a:rPr lang="en-US" dirty="0" smtClean="0"/>
              <a:t>is inconvenient </a:t>
            </a:r>
            <a:r>
              <a:rPr lang="en-US" dirty="0"/>
              <a:t>or inefficient to express this logic </a:t>
            </a:r>
            <a:r>
              <a:rPr lang="en-US" dirty="0">
                <a:solidFill>
                  <a:srgbClr val="FF0000"/>
                </a:solidFill>
              </a:rPr>
              <a:t>in </a:t>
            </a:r>
            <a:r>
              <a:rPr lang="en-US" dirty="0" err="1">
                <a:solidFill>
                  <a:srgbClr val="FF0000"/>
                </a:solidFill>
              </a:rPr>
              <a:t>HiveQL</a:t>
            </a:r>
            <a:r>
              <a:rPr lang="en-US" dirty="0"/>
              <a:t>.</a:t>
            </a:r>
            <a:endParaRPr lang="en-US" dirty="0"/>
          </a:p>
        </p:txBody>
      </p:sp>
      <p:pic>
        <p:nvPicPr>
          <p:cNvPr id="4" name="Picture 3"/>
          <p:cNvPicPr>
            <a:picLocks noChangeAspect="1"/>
          </p:cNvPicPr>
          <p:nvPr/>
        </p:nvPicPr>
        <p:blipFill>
          <a:blip r:embed="rId2"/>
          <a:stretch>
            <a:fillRect/>
          </a:stretch>
        </p:blipFill>
        <p:spPr>
          <a:xfrm>
            <a:off x="6594591" y="6527"/>
            <a:ext cx="2210741" cy="1989667"/>
          </a:xfrm>
          <a:prstGeom prst="rect">
            <a:avLst/>
          </a:prstGeom>
        </p:spPr>
      </p:pic>
      <p:pic>
        <p:nvPicPr>
          <p:cNvPr id="6" name="Picture 5"/>
          <p:cNvPicPr>
            <a:picLocks noChangeAspect="1"/>
          </p:cNvPicPr>
          <p:nvPr/>
        </p:nvPicPr>
        <p:blipFill>
          <a:blip r:embed="rId3"/>
          <a:stretch>
            <a:fillRect/>
          </a:stretch>
        </p:blipFill>
        <p:spPr>
          <a:xfrm>
            <a:off x="5432778" y="5319889"/>
            <a:ext cx="3711222" cy="1538111"/>
          </a:xfrm>
          <a:prstGeom prst="rect">
            <a:avLst/>
          </a:prstGeom>
        </p:spPr>
      </p:pic>
    </p:spTree>
    <p:extLst>
      <p:ext uri="{BB962C8B-B14F-4D97-AF65-F5344CB8AC3E}">
        <p14:creationId xmlns:p14="http://schemas.microsoft.com/office/powerpoint/2010/main" val="261257365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8229600" cy="1143000"/>
          </a:xfrm>
        </p:spPr>
        <p:txBody>
          <a:bodyPr>
            <a:noAutofit/>
          </a:bodyPr>
          <a:lstStyle/>
          <a:p>
            <a:pPr algn="l"/>
            <a:r>
              <a:rPr lang="en-US" sz="2400" dirty="0"/>
              <a:t>BIG DATA ANALYTICS - ENABLING TECHNOLOGIES - HADOOP</a:t>
            </a:r>
            <a:br>
              <a:rPr lang="en-US" sz="2400" dirty="0"/>
            </a:br>
            <a:r>
              <a:rPr lang="en-US" sz="2400" dirty="0"/>
              <a:t>“R”, PYTHON, MACHINE LEARNING</a:t>
            </a:r>
            <a:endParaRPr lang="en-US" sz="2400" dirty="0"/>
          </a:p>
        </p:txBody>
      </p:sp>
      <p:sp>
        <p:nvSpPr>
          <p:cNvPr id="14" name="Rounded Rectangle 13"/>
          <p:cNvSpPr/>
          <p:nvPr/>
        </p:nvSpPr>
        <p:spPr>
          <a:xfrm>
            <a:off x="254000" y="1171223"/>
            <a:ext cx="8579556" cy="846667"/>
          </a:xfrm>
          <a:prstGeom prst="roundRect">
            <a:avLst/>
          </a:prstGeom>
          <a:solidFill>
            <a:schemeClr val="accent6">
              <a:lumMod val="50000"/>
            </a:schemeClr>
          </a:solidFill>
          <a:scene3d>
            <a:camera prst="orthographicFront"/>
            <a:lightRig rig="threePt" dir="t"/>
          </a:scene3d>
          <a:sp3d>
            <a:bevelT w="114300" prst="hardEdge"/>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Big Data Analytics – Enabling Technologies</a:t>
            </a:r>
            <a:endParaRPr lang="en-US" dirty="0"/>
          </a:p>
        </p:txBody>
      </p:sp>
      <p:sp>
        <p:nvSpPr>
          <p:cNvPr id="15" name="Rounded Rectangle 14"/>
          <p:cNvSpPr/>
          <p:nvPr/>
        </p:nvSpPr>
        <p:spPr>
          <a:xfrm>
            <a:off x="254000" y="5782732"/>
            <a:ext cx="8579556" cy="846667"/>
          </a:xfrm>
          <a:prstGeom prst="roundRect">
            <a:avLst/>
          </a:prstGeom>
          <a:solidFill>
            <a:schemeClr val="accent6">
              <a:lumMod val="50000"/>
            </a:schemeClr>
          </a:solidFill>
          <a:scene3d>
            <a:camera prst="orthographicFront"/>
            <a:lightRig rig="threePt" dir="t"/>
          </a:scene3d>
          <a:sp3d>
            <a:bevelT w="114300" prst="hardEdge"/>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HADOOP Data Platform</a:t>
            </a:r>
            <a:endParaRPr lang="en-US" dirty="0"/>
          </a:p>
        </p:txBody>
      </p:sp>
      <p:sp>
        <p:nvSpPr>
          <p:cNvPr id="16" name="Rounded Rectangle 15"/>
          <p:cNvSpPr/>
          <p:nvPr/>
        </p:nvSpPr>
        <p:spPr>
          <a:xfrm>
            <a:off x="70557" y="2441223"/>
            <a:ext cx="2921000" cy="2822222"/>
          </a:xfrm>
          <a:prstGeom prst="roundRect">
            <a:avLst/>
          </a:prstGeom>
          <a:solidFill>
            <a:schemeClr val="accent1">
              <a:lumMod val="75000"/>
            </a:schemeClr>
          </a:solidFill>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 Statistical Computing</a:t>
            </a:r>
          </a:p>
          <a:p>
            <a:pPr marL="285750" indent="-285750">
              <a:buFont typeface="Arial"/>
              <a:buChar char="•"/>
            </a:pPr>
            <a:r>
              <a:rPr lang="en-US" sz="1600" dirty="0"/>
              <a:t> The R statistical </a:t>
            </a:r>
            <a:r>
              <a:rPr lang="en-US" sz="1600" dirty="0" smtClean="0"/>
              <a:t>programming language </a:t>
            </a:r>
            <a:r>
              <a:rPr lang="en-US" sz="1600" dirty="0"/>
              <a:t>is a free open </a:t>
            </a:r>
            <a:r>
              <a:rPr lang="en-US" sz="1600" dirty="0" smtClean="0"/>
              <a:t>source package </a:t>
            </a:r>
            <a:r>
              <a:rPr lang="en-US" sz="1600" dirty="0"/>
              <a:t>based on the </a:t>
            </a:r>
            <a:r>
              <a:rPr lang="en-US" sz="1600" dirty="0" smtClean="0"/>
              <a:t>S language </a:t>
            </a:r>
            <a:r>
              <a:rPr lang="en-US" sz="1600" dirty="0"/>
              <a:t>developed by </a:t>
            </a:r>
            <a:r>
              <a:rPr lang="en-US" sz="1600" dirty="0" smtClean="0"/>
              <a:t>Bell Labs</a:t>
            </a:r>
          </a:p>
          <a:p>
            <a:pPr marL="285750" indent="-285750">
              <a:buFont typeface="Arial"/>
              <a:buChar char="•"/>
            </a:pPr>
            <a:r>
              <a:rPr lang="en-US" sz="1600" dirty="0" smtClean="0"/>
              <a:t>R is A language and environment for data manipulation, calculation and graphical display</a:t>
            </a:r>
          </a:p>
          <a:p>
            <a:endParaRPr lang="en-US" dirty="0"/>
          </a:p>
        </p:txBody>
      </p:sp>
      <p:sp>
        <p:nvSpPr>
          <p:cNvPr id="17" name="Rounded Rectangle 16"/>
          <p:cNvSpPr/>
          <p:nvPr/>
        </p:nvSpPr>
        <p:spPr>
          <a:xfrm>
            <a:off x="3118556" y="2441223"/>
            <a:ext cx="2921000" cy="2822221"/>
          </a:xfrm>
          <a:prstGeom prst="roundRect">
            <a:avLst/>
          </a:prstGeom>
          <a:solidFill>
            <a:schemeClr val="accent4">
              <a:lumMod val="75000"/>
            </a:schemeClr>
          </a:solidFill>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Python</a:t>
            </a:r>
          </a:p>
          <a:p>
            <a:pPr marL="285750" indent="-285750">
              <a:buFont typeface="Arial"/>
              <a:buChar char="•"/>
            </a:pPr>
            <a:r>
              <a:rPr lang="en-US" sz="1600" dirty="0" smtClean="0"/>
              <a:t> </a:t>
            </a:r>
            <a:r>
              <a:rPr lang="en-US" sz="1600" dirty="0"/>
              <a:t>Python is </a:t>
            </a:r>
            <a:r>
              <a:rPr lang="en-US" sz="1600" dirty="0" smtClean="0"/>
              <a:t>Scientific Computing </a:t>
            </a:r>
            <a:r>
              <a:rPr lang="en-US" sz="1600" dirty="0"/>
              <a:t>it has had </a:t>
            </a:r>
            <a:r>
              <a:rPr lang="en-US" sz="1600" dirty="0" smtClean="0"/>
              <a:t>the fundamental </a:t>
            </a:r>
            <a:r>
              <a:rPr lang="en-US" sz="1600" dirty="0"/>
              <a:t>building </a:t>
            </a:r>
            <a:r>
              <a:rPr lang="en-US" sz="1600" dirty="0" smtClean="0"/>
              <a:t>blocks necessary </a:t>
            </a:r>
            <a:r>
              <a:rPr lang="en-US" sz="1600" dirty="0"/>
              <a:t>for doing </a:t>
            </a:r>
            <a:r>
              <a:rPr lang="en-US" sz="1600" dirty="0" smtClean="0"/>
              <a:t>Data Analysis.</a:t>
            </a:r>
          </a:p>
          <a:p>
            <a:pPr marL="285750" indent="-285750">
              <a:buFont typeface="Arial"/>
              <a:buChar char="•"/>
            </a:pPr>
            <a:r>
              <a:rPr lang="en-US" sz="1600" dirty="0" smtClean="0"/>
              <a:t>Python for Big Data analysis is all about manipulating , processing, cleaning, and crunching Big Data in python</a:t>
            </a:r>
            <a:endParaRPr lang="en-US" sz="1600" dirty="0"/>
          </a:p>
        </p:txBody>
      </p:sp>
      <p:sp>
        <p:nvSpPr>
          <p:cNvPr id="18" name="Rounded Rectangle 17"/>
          <p:cNvSpPr/>
          <p:nvPr/>
        </p:nvSpPr>
        <p:spPr>
          <a:xfrm>
            <a:off x="6152445" y="2511779"/>
            <a:ext cx="2921000" cy="2751666"/>
          </a:xfrm>
          <a:prstGeom prst="roundRect">
            <a:avLst/>
          </a:prstGeom>
          <a:solidFill>
            <a:schemeClr val="accent5">
              <a:lumMod val="75000"/>
            </a:schemeClr>
          </a:solidFill>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Machine Learning </a:t>
            </a:r>
          </a:p>
          <a:p>
            <a:pPr marL="285750" indent="-285750">
              <a:buFont typeface="Arial"/>
              <a:buChar char="•"/>
            </a:pPr>
            <a:r>
              <a:rPr lang="en-US" sz="1600" dirty="0" smtClean="0"/>
              <a:t>Machine </a:t>
            </a:r>
            <a:r>
              <a:rPr lang="en-US" sz="1600" dirty="0"/>
              <a:t>learning is similar </a:t>
            </a:r>
            <a:r>
              <a:rPr lang="en-US" sz="1600" dirty="0" smtClean="0"/>
              <a:t>to data </a:t>
            </a:r>
            <a:r>
              <a:rPr lang="en-US" sz="1600" dirty="0"/>
              <a:t>mining. </a:t>
            </a:r>
            <a:r>
              <a:rPr lang="en-US" sz="1600" dirty="0" smtClean="0"/>
              <a:t>Search through</a:t>
            </a:r>
            <a:r>
              <a:rPr lang="en-US" sz="1600" dirty="0"/>
              <a:t> </a:t>
            </a:r>
            <a:r>
              <a:rPr lang="en-US" sz="1600" dirty="0" smtClean="0"/>
              <a:t>data </a:t>
            </a:r>
            <a:r>
              <a:rPr lang="en-US" sz="1600" dirty="0"/>
              <a:t>to look for patterns</a:t>
            </a:r>
            <a:r>
              <a:rPr lang="en-US" sz="1600" dirty="0" smtClean="0"/>
              <a:t>.</a:t>
            </a:r>
          </a:p>
          <a:p>
            <a:pPr marL="285750" indent="-285750">
              <a:buFont typeface="Arial"/>
              <a:buChar char="•"/>
            </a:pPr>
            <a:r>
              <a:rPr lang="en-US" sz="1600" dirty="0" smtClean="0"/>
              <a:t>Machine learning programs detect patterns in data and adjust progr</a:t>
            </a:r>
            <a:r>
              <a:rPr lang="en-US" dirty="0" smtClean="0"/>
              <a:t>am actions accordingly.</a:t>
            </a:r>
            <a:endParaRPr lang="en-US" dirty="0"/>
          </a:p>
        </p:txBody>
      </p:sp>
      <p:cxnSp>
        <p:nvCxnSpPr>
          <p:cNvPr id="20" name="Straight Connector 19"/>
          <p:cNvCxnSpPr>
            <a:endCxn id="16" idx="0"/>
          </p:cNvCxnSpPr>
          <p:nvPr/>
        </p:nvCxnSpPr>
        <p:spPr>
          <a:xfrm>
            <a:off x="1531057" y="2017890"/>
            <a:ext cx="0" cy="423333"/>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7765346" y="2074335"/>
            <a:ext cx="0" cy="42333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6" idx="2"/>
          </p:cNvCxnSpPr>
          <p:nvPr/>
        </p:nvCxnSpPr>
        <p:spPr>
          <a:xfrm>
            <a:off x="1531057" y="5263445"/>
            <a:ext cx="0" cy="519287"/>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8" idx="2"/>
          </p:cNvCxnSpPr>
          <p:nvPr/>
        </p:nvCxnSpPr>
        <p:spPr>
          <a:xfrm>
            <a:off x="7612945" y="5263445"/>
            <a:ext cx="0" cy="51928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936646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endParaRPr lang="en-US"/>
          </a:p>
        </p:txBody>
      </p:sp>
      <p:sp>
        <p:nvSpPr>
          <p:cNvPr id="7" name="Subtitle 6"/>
          <p:cNvSpPr>
            <a:spLocks noGrp="1"/>
          </p:cNvSpPr>
          <p:nvPr>
            <p:ph type="subTitle" idx="1"/>
          </p:nvPr>
        </p:nvSpPr>
        <p:spPr/>
        <p:txBody>
          <a:bodyPr/>
          <a:lstStyle/>
          <a:p>
            <a:endParaRPr lang="en-US"/>
          </a:p>
        </p:txBody>
      </p:sp>
      <p:pic>
        <p:nvPicPr>
          <p:cNvPr id="8" name="Picture 7"/>
          <p:cNvPicPr>
            <a:picLocks noChangeAspect="1"/>
          </p:cNvPicPr>
          <p:nvPr/>
        </p:nvPicPr>
        <p:blipFill>
          <a:blip r:embed="rId2"/>
          <a:stretch>
            <a:fillRect/>
          </a:stretch>
        </p:blipFill>
        <p:spPr>
          <a:xfrm>
            <a:off x="0" y="381000"/>
            <a:ext cx="9144000" cy="6091311"/>
          </a:xfrm>
          <a:prstGeom prst="rect">
            <a:avLst/>
          </a:prstGeom>
        </p:spPr>
      </p:pic>
    </p:spTree>
    <p:extLst>
      <p:ext uri="{BB962C8B-B14F-4D97-AF65-F5344CB8AC3E}">
        <p14:creationId xmlns:p14="http://schemas.microsoft.com/office/powerpoint/2010/main" val="360196897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365477"/>
            <a:ext cx="9144000" cy="5674079"/>
          </a:xfrm>
          <a:prstGeom prst="rect">
            <a:avLst/>
          </a:prstGeom>
        </p:spPr>
      </p:pic>
      <p:sp>
        <p:nvSpPr>
          <p:cNvPr id="3" name="Subtitle 2"/>
          <p:cNvSpPr>
            <a:spLocks noGrp="1"/>
          </p:cNvSpPr>
          <p:nvPr>
            <p:ph type="subTitle" idx="1"/>
          </p:nvPr>
        </p:nvSpPr>
        <p:spPr>
          <a:xfrm>
            <a:off x="1255888" y="5921020"/>
            <a:ext cx="6400800" cy="936980"/>
          </a:xfrm>
        </p:spPr>
        <p:txBody>
          <a:bodyPr>
            <a:normAutofit/>
          </a:bodyPr>
          <a:lstStyle/>
          <a:p>
            <a:r>
              <a:rPr lang="en-US" sz="4000" dirty="0" smtClean="0">
                <a:solidFill>
                  <a:srgbClr val="FF0000"/>
                </a:solidFill>
              </a:rPr>
              <a:t>Assignment Discussion</a:t>
            </a:r>
            <a:endParaRPr lang="en-US" sz="4000" dirty="0">
              <a:solidFill>
                <a:srgbClr val="FF0000"/>
              </a:solidFill>
            </a:endParaRPr>
          </a:p>
        </p:txBody>
      </p:sp>
    </p:spTree>
    <p:extLst>
      <p:ext uri="{BB962C8B-B14F-4D97-AF65-F5344CB8AC3E}">
        <p14:creationId xmlns:p14="http://schemas.microsoft.com/office/powerpoint/2010/main" val="385789078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7806"/>
          </a:xfrm>
        </p:spPr>
        <p:txBody>
          <a:bodyPr/>
          <a:lstStyle/>
          <a:p>
            <a:pPr algn="l"/>
            <a:r>
              <a:rPr lang="en-US" dirty="0" smtClean="0"/>
              <a:t>Continued</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05048838"/>
              </p:ext>
            </p:extLst>
          </p:nvPr>
        </p:nvGraphicFramePr>
        <p:xfrm>
          <a:off x="169333" y="1072444"/>
          <a:ext cx="8833556" cy="55738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55997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7806"/>
          </a:xfrm>
        </p:spPr>
        <p:txBody>
          <a:bodyPr/>
          <a:lstStyle/>
          <a:p>
            <a:r>
              <a:rPr lang="en-US" dirty="0" smtClean="0"/>
              <a:t>Type Of Analytics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98777399"/>
              </p:ext>
            </p:extLst>
          </p:nvPr>
        </p:nvGraphicFramePr>
        <p:xfrm>
          <a:off x="141108" y="1134534"/>
          <a:ext cx="8890002" cy="5643880"/>
        </p:xfrm>
        <a:graphic>
          <a:graphicData uri="http://schemas.openxmlformats.org/drawingml/2006/table">
            <a:tbl>
              <a:tblPr firstRow="1" bandRow="1">
                <a:tableStyleId>{91EBBBCC-DAD2-459C-BE2E-F6DE35CF9A28}</a:tableStyleId>
              </a:tblPr>
              <a:tblGrid>
                <a:gridCol w="296867"/>
                <a:gridCol w="2102025"/>
                <a:gridCol w="1975556"/>
                <a:gridCol w="2248466"/>
                <a:gridCol w="2267088"/>
              </a:tblGrid>
              <a:tr h="370840">
                <a:tc>
                  <a:txBody>
                    <a:bodyPr/>
                    <a:lstStyle/>
                    <a:p>
                      <a:endParaRPr lang="en-US" sz="1400" dirty="0"/>
                    </a:p>
                  </a:txBody>
                  <a:tcPr/>
                </a:tc>
                <a:tc>
                  <a:txBody>
                    <a:bodyPr/>
                    <a:lstStyle/>
                    <a:p>
                      <a:r>
                        <a:rPr lang="en-US" dirty="0" smtClean="0"/>
                        <a:t>Type</a:t>
                      </a:r>
                      <a:endParaRPr lang="en-US" dirty="0"/>
                    </a:p>
                  </a:txBody>
                  <a:tcPr/>
                </a:tc>
                <a:tc>
                  <a:txBody>
                    <a:bodyPr/>
                    <a:lstStyle/>
                    <a:p>
                      <a:r>
                        <a:rPr lang="en-US" dirty="0" smtClean="0"/>
                        <a:t>What it it?</a:t>
                      </a:r>
                      <a:endParaRPr lang="en-US" dirty="0"/>
                    </a:p>
                  </a:txBody>
                  <a:tcPr/>
                </a:tc>
                <a:tc>
                  <a:txBody>
                    <a:bodyPr/>
                    <a:lstStyle/>
                    <a:p>
                      <a:r>
                        <a:rPr lang="en-US" dirty="0" smtClean="0"/>
                        <a:t>Example</a:t>
                      </a:r>
                      <a:endParaRPr lang="en-US" dirty="0"/>
                    </a:p>
                  </a:txBody>
                  <a:tcPr/>
                </a:tc>
                <a:tc>
                  <a:txBody>
                    <a:bodyPr/>
                    <a:lstStyle/>
                    <a:p>
                      <a:r>
                        <a:rPr lang="en-US" dirty="0" smtClean="0"/>
                        <a:t>Skills</a:t>
                      </a:r>
                      <a:endParaRPr lang="en-US" dirty="0"/>
                    </a:p>
                  </a:txBody>
                  <a:tcPr/>
                </a:tc>
              </a:tr>
              <a:tr h="370840">
                <a:tc>
                  <a:txBody>
                    <a:bodyPr/>
                    <a:lstStyle/>
                    <a:p>
                      <a:r>
                        <a:rPr lang="en-US" sz="1400" dirty="0" smtClean="0"/>
                        <a:t>1</a:t>
                      </a:r>
                      <a:endParaRPr lang="en-US" sz="1400" dirty="0"/>
                    </a:p>
                  </a:txBody>
                  <a:tcPr/>
                </a:tc>
                <a:tc>
                  <a:txBody>
                    <a:bodyPr/>
                    <a:lstStyle/>
                    <a:p>
                      <a:r>
                        <a:rPr lang="en-US" sz="1600" dirty="0" smtClean="0"/>
                        <a:t>Query</a:t>
                      </a:r>
                      <a:r>
                        <a:rPr lang="en-US" sz="1600" baseline="0" dirty="0" smtClean="0"/>
                        <a:t> Based Analytics</a:t>
                      </a:r>
                      <a:endParaRPr lang="en-US" sz="1600" dirty="0"/>
                    </a:p>
                  </a:txBody>
                  <a:tcPr/>
                </a:tc>
                <a:tc>
                  <a:txBody>
                    <a:bodyPr/>
                    <a:lstStyle/>
                    <a:p>
                      <a:pPr marL="285750" indent="-285750">
                        <a:buFont typeface="Arial"/>
                        <a:buChar char="•"/>
                      </a:pPr>
                      <a:r>
                        <a:rPr lang="en-US" sz="1400" dirty="0" smtClean="0"/>
                        <a:t>Explain/describe a past event in an unstructured format </a:t>
                      </a:r>
                    </a:p>
                  </a:txBody>
                  <a:tcPr/>
                </a:tc>
                <a:tc>
                  <a:txBody>
                    <a:bodyPr/>
                    <a:lstStyle/>
                    <a:p>
                      <a:pPr marL="285750" indent="-285750">
                        <a:buFont typeface="Arial"/>
                        <a:buChar char="•"/>
                      </a:pPr>
                      <a:r>
                        <a:rPr lang="en-US" sz="1400" dirty="0" smtClean="0"/>
                        <a:t>Data preview</a:t>
                      </a:r>
                    </a:p>
                    <a:p>
                      <a:pPr marL="285750" indent="-285750">
                        <a:buFont typeface="Arial"/>
                        <a:buChar char="•"/>
                      </a:pPr>
                      <a:r>
                        <a:rPr lang="en-US" sz="1400" dirty="0" smtClean="0"/>
                        <a:t>List of employees who attended</a:t>
                      </a:r>
                      <a:endParaRPr lang="en-US" sz="1400" dirty="0"/>
                    </a:p>
                  </a:txBody>
                  <a:tcPr/>
                </a:tc>
                <a:tc>
                  <a:txBody>
                    <a:bodyPr/>
                    <a:lstStyle/>
                    <a:p>
                      <a:pPr marL="285750" indent="-285750">
                        <a:buFont typeface="Arial"/>
                        <a:buChar char="•"/>
                      </a:pPr>
                      <a:r>
                        <a:rPr lang="en-US" sz="1600" dirty="0" smtClean="0"/>
                        <a:t>Data model</a:t>
                      </a:r>
                    </a:p>
                    <a:p>
                      <a:pPr marL="285750" indent="-285750">
                        <a:buFont typeface="Arial"/>
                        <a:buChar char="•"/>
                      </a:pPr>
                      <a:r>
                        <a:rPr lang="en-US" sz="1600" dirty="0" smtClean="0"/>
                        <a:t>SQL</a:t>
                      </a:r>
                    </a:p>
                    <a:p>
                      <a:pPr marL="285750" indent="-285750">
                        <a:buFont typeface="Arial"/>
                        <a:buChar char="•"/>
                      </a:pPr>
                      <a:r>
                        <a:rPr lang="en-US" sz="1600" dirty="0" smtClean="0"/>
                        <a:t>Business process</a:t>
                      </a:r>
                      <a:endParaRPr lang="en-US" sz="1600" dirty="0"/>
                    </a:p>
                  </a:txBody>
                  <a:tcPr/>
                </a:tc>
              </a:tr>
              <a:tr h="370840">
                <a:tc>
                  <a:txBody>
                    <a:bodyPr/>
                    <a:lstStyle/>
                    <a:p>
                      <a:r>
                        <a:rPr lang="en-US" sz="1400" dirty="0" smtClean="0"/>
                        <a:t>2</a:t>
                      </a:r>
                      <a:endParaRPr lang="en-US" sz="1400" dirty="0"/>
                    </a:p>
                  </a:txBody>
                  <a:tcPr/>
                </a:tc>
                <a:tc>
                  <a:txBody>
                    <a:bodyPr/>
                    <a:lstStyle/>
                    <a:p>
                      <a:r>
                        <a:rPr lang="en-US" sz="1600" dirty="0" smtClean="0"/>
                        <a:t>Report Base Analytics</a:t>
                      </a:r>
                      <a:endParaRPr lang="en-US" sz="1600" dirty="0"/>
                    </a:p>
                  </a:txBody>
                  <a:tcPr/>
                </a:tc>
                <a:tc>
                  <a:txBody>
                    <a:bodyPr/>
                    <a:lstStyle/>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400" dirty="0" smtClean="0"/>
                        <a:t>Explain/describe a past event</a:t>
                      </a:r>
                      <a:r>
                        <a:rPr lang="en-US" sz="1400" baseline="0" dirty="0" smtClean="0"/>
                        <a:t> in a structured</a:t>
                      </a:r>
                      <a:endParaRPr lang="en-US" sz="1400" dirty="0" smtClean="0"/>
                    </a:p>
                  </a:txBody>
                  <a:tcPr/>
                </a:tc>
                <a:tc>
                  <a:txBody>
                    <a:bodyPr/>
                    <a:lstStyle/>
                    <a:p>
                      <a:pPr marL="285750" indent="-285750">
                        <a:buFont typeface="Arial"/>
                        <a:buChar char="•"/>
                      </a:pPr>
                      <a:r>
                        <a:rPr lang="en-US" sz="1400" dirty="0" smtClean="0"/>
                        <a:t>Month and close package</a:t>
                      </a:r>
                    </a:p>
                    <a:p>
                      <a:pPr marL="285750" indent="-285750">
                        <a:buFont typeface="Arial"/>
                        <a:buChar char="•"/>
                      </a:pPr>
                      <a:r>
                        <a:rPr lang="en-US" sz="1400" dirty="0" smtClean="0"/>
                        <a:t>Financial</a:t>
                      </a:r>
                      <a:r>
                        <a:rPr lang="en-US" sz="1400" baseline="0" dirty="0" smtClean="0"/>
                        <a:t> report</a:t>
                      </a:r>
                      <a:endParaRPr lang="en-US" sz="1400" dirty="0"/>
                    </a:p>
                  </a:txBody>
                  <a:tcPr/>
                </a:tc>
                <a:tc>
                  <a:txBody>
                    <a:bodyPr/>
                    <a:lstStyle/>
                    <a:p>
                      <a:pPr marL="285750" indent="-285750">
                        <a:buFont typeface="Arial"/>
                        <a:buChar char="•"/>
                      </a:pPr>
                      <a:r>
                        <a:rPr lang="en-US" sz="1600" dirty="0" smtClean="0"/>
                        <a:t>Data model</a:t>
                      </a:r>
                    </a:p>
                    <a:p>
                      <a:pPr marL="285750" indent="-285750">
                        <a:buFont typeface="Arial"/>
                        <a:buChar char="•"/>
                      </a:pPr>
                      <a:r>
                        <a:rPr lang="en-US" sz="1600" dirty="0" smtClean="0"/>
                        <a:t>SQL</a:t>
                      </a:r>
                    </a:p>
                    <a:p>
                      <a:pPr marL="285750" indent="-285750">
                        <a:buFont typeface="Arial"/>
                        <a:buChar char="•"/>
                      </a:pPr>
                      <a:r>
                        <a:rPr lang="en-US" sz="1600" dirty="0" smtClean="0"/>
                        <a:t>Business process</a:t>
                      </a:r>
                    </a:p>
                    <a:p>
                      <a:pPr marL="285750" indent="-285750">
                        <a:buFont typeface="Arial"/>
                        <a:buChar char="•"/>
                      </a:pPr>
                      <a:r>
                        <a:rPr lang="en-US" sz="1600" dirty="0" smtClean="0"/>
                        <a:t>Report development</a:t>
                      </a:r>
                    </a:p>
                  </a:txBody>
                  <a:tcPr/>
                </a:tc>
              </a:tr>
              <a:tr h="370840">
                <a:tc>
                  <a:txBody>
                    <a:bodyPr/>
                    <a:lstStyle/>
                    <a:p>
                      <a:r>
                        <a:rPr lang="en-US" sz="1400" dirty="0" smtClean="0"/>
                        <a:t>3</a:t>
                      </a:r>
                      <a:endParaRPr lang="en-US" sz="1400" dirty="0"/>
                    </a:p>
                  </a:txBody>
                  <a:tcPr/>
                </a:tc>
                <a:tc>
                  <a:txBody>
                    <a:bodyPr/>
                    <a:lstStyle/>
                    <a:p>
                      <a:r>
                        <a:rPr lang="en-US" sz="1600" dirty="0" smtClean="0"/>
                        <a:t>Ad-hoc Reports</a:t>
                      </a:r>
                      <a:r>
                        <a:rPr lang="en-US" sz="1600" baseline="0" dirty="0" smtClean="0"/>
                        <a:t> or Query Analytics</a:t>
                      </a:r>
                      <a:endParaRPr lang="en-US" sz="1600" dirty="0"/>
                    </a:p>
                  </a:txBody>
                  <a:tcPr/>
                </a:tc>
                <a:tc>
                  <a:txBody>
                    <a:bodyPr/>
                    <a:lstStyle/>
                    <a:p>
                      <a:pPr marL="285750" indent="-285750">
                        <a:buFont typeface="Arial"/>
                        <a:buChar char="•"/>
                      </a:pPr>
                      <a:r>
                        <a:rPr lang="en-US" sz="1600" dirty="0" smtClean="0"/>
                        <a:t>Reaction to an event</a:t>
                      </a:r>
                      <a:endParaRPr lang="en-US" sz="1600" dirty="0"/>
                    </a:p>
                  </a:txBody>
                  <a:tcPr/>
                </a:tc>
                <a:tc>
                  <a:txBody>
                    <a:bodyPr/>
                    <a:lstStyle/>
                    <a:p>
                      <a:pPr marL="285750" indent="-285750">
                        <a:buFont typeface="Arial"/>
                        <a:buChar char="•"/>
                      </a:pPr>
                      <a:r>
                        <a:rPr lang="en-US" sz="1400" dirty="0" smtClean="0"/>
                        <a:t>How</a:t>
                      </a:r>
                      <a:r>
                        <a:rPr lang="en-US" sz="1400" baseline="0" dirty="0" smtClean="0"/>
                        <a:t> it occurred?</a:t>
                      </a:r>
                    </a:p>
                    <a:p>
                      <a:pPr marL="285750" indent="-285750">
                        <a:buFont typeface="Arial"/>
                        <a:buChar char="•"/>
                      </a:pPr>
                      <a:r>
                        <a:rPr lang="en-US" sz="1400" baseline="0" dirty="0" smtClean="0"/>
                        <a:t>Where it occurred?</a:t>
                      </a:r>
                    </a:p>
                    <a:p>
                      <a:pPr marL="285750" indent="-285750">
                        <a:buFont typeface="Arial"/>
                        <a:buChar char="•"/>
                      </a:pPr>
                      <a:r>
                        <a:rPr lang="en-US" sz="1400" baseline="0" dirty="0" smtClean="0"/>
                        <a:t>When it occurred?</a:t>
                      </a:r>
                    </a:p>
                    <a:p>
                      <a:pPr marL="285750" indent="-285750">
                        <a:buFont typeface="Arial"/>
                        <a:buChar char="•"/>
                      </a:pPr>
                      <a:r>
                        <a:rPr lang="en-US" sz="1400" baseline="0" dirty="0" smtClean="0"/>
                        <a:t>Why it occurred?</a:t>
                      </a:r>
                      <a:endParaRPr lang="en-US" sz="1400" dirty="0"/>
                    </a:p>
                  </a:txBody>
                  <a:tcPr/>
                </a:tc>
                <a:tc>
                  <a:txBody>
                    <a:bodyPr/>
                    <a:lstStyle/>
                    <a:p>
                      <a:pPr marL="285750" indent="-285750">
                        <a:buFont typeface="Arial"/>
                        <a:buChar char="•"/>
                      </a:pPr>
                      <a:r>
                        <a:rPr lang="en-US" sz="1400" dirty="0" smtClean="0"/>
                        <a:t>Data model</a:t>
                      </a:r>
                    </a:p>
                    <a:p>
                      <a:pPr marL="285750" indent="-285750">
                        <a:buFont typeface="Arial"/>
                        <a:buChar char="•"/>
                      </a:pPr>
                      <a:r>
                        <a:rPr lang="en-US" sz="1400" dirty="0" smtClean="0"/>
                        <a:t>Report development</a:t>
                      </a:r>
                    </a:p>
                    <a:p>
                      <a:pPr marL="285750" indent="-285750">
                        <a:buFont typeface="Arial"/>
                        <a:buChar char="•"/>
                      </a:pPr>
                      <a:r>
                        <a:rPr lang="en-US" sz="1400" dirty="0" smtClean="0"/>
                        <a:t>SQL</a:t>
                      </a:r>
                    </a:p>
                    <a:p>
                      <a:pPr marL="285750" indent="-285750">
                        <a:buFont typeface="Arial"/>
                        <a:buChar char="•"/>
                      </a:pPr>
                      <a:r>
                        <a:rPr lang="en-US" sz="1400" dirty="0" smtClean="0"/>
                        <a:t>Business process</a:t>
                      </a:r>
                      <a:endParaRPr lang="en-US" sz="1400" dirty="0"/>
                    </a:p>
                  </a:txBody>
                  <a:tcPr/>
                </a:tc>
              </a:tr>
              <a:tr h="370840">
                <a:tc>
                  <a:txBody>
                    <a:bodyPr/>
                    <a:lstStyle/>
                    <a:p>
                      <a:r>
                        <a:rPr lang="en-US" sz="1400" dirty="0" smtClean="0"/>
                        <a:t>4</a:t>
                      </a:r>
                      <a:endParaRPr lang="en-US" sz="1400" dirty="0"/>
                    </a:p>
                  </a:txBody>
                  <a:tcPr/>
                </a:tc>
                <a:tc>
                  <a:txBody>
                    <a:bodyPr/>
                    <a:lstStyle/>
                    <a:p>
                      <a:r>
                        <a:rPr lang="en-US" sz="1600" dirty="0" smtClean="0"/>
                        <a:t>Drill Down and Drill Through Analytics</a:t>
                      </a:r>
                      <a:endParaRPr lang="en-US" sz="1600" dirty="0"/>
                    </a:p>
                  </a:txBody>
                  <a:tcPr/>
                </a:tc>
                <a:tc>
                  <a:txBody>
                    <a:bodyPr/>
                    <a:lstStyle/>
                    <a:p>
                      <a:pPr marL="285750" indent="-285750">
                        <a:buFont typeface="Arial"/>
                        <a:buChar char="•"/>
                      </a:pPr>
                      <a:r>
                        <a:rPr lang="en-US" sz="1600" dirty="0" smtClean="0"/>
                        <a:t>Root cause</a:t>
                      </a:r>
                      <a:r>
                        <a:rPr lang="en-US" sz="1600" baseline="0" dirty="0" smtClean="0"/>
                        <a:t> discovery</a:t>
                      </a:r>
                      <a:endParaRPr lang="en-US" sz="1600" dirty="0"/>
                    </a:p>
                  </a:txBody>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dirty="0" smtClean="0">
                          <a:ln>
                            <a:noFill/>
                          </a:ln>
                          <a:solidFill>
                            <a:prstClr val="black"/>
                          </a:solidFill>
                          <a:effectLst/>
                          <a:uLnTx/>
                          <a:uFillTx/>
                          <a:latin typeface="+mn-lt"/>
                          <a:ea typeface="+mn-ea"/>
                          <a:cs typeface="+mn-cs"/>
                        </a:rPr>
                        <a:t>Sales declines</a:t>
                      </a:r>
                    </a:p>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dirty="0" smtClean="0">
                          <a:ln>
                            <a:noFill/>
                          </a:ln>
                          <a:solidFill>
                            <a:prstClr val="black"/>
                          </a:solidFill>
                          <a:effectLst/>
                          <a:uLnTx/>
                          <a:uFillTx/>
                          <a:latin typeface="+mn-lt"/>
                          <a:ea typeface="+mn-ea"/>
                          <a:cs typeface="+mn-cs"/>
                        </a:rPr>
                        <a:t>Poor customer rating</a:t>
                      </a:r>
                    </a:p>
                  </a:txBody>
                  <a:tcPr/>
                </a:tc>
                <a:tc>
                  <a:txBody>
                    <a:bodyPr/>
                    <a:lstStyle/>
                    <a:p>
                      <a:pPr marL="285750" indent="-285750">
                        <a:buFont typeface="Arial"/>
                        <a:buChar char="•"/>
                      </a:pPr>
                      <a:r>
                        <a:rPr lang="en-US" sz="1400" dirty="0" smtClean="0"/>
                        <a:t>Data model</a:t>
                      </a:r>
                    </a:p>
                    <a:p>
                      <a:pPr marL="285750" indent="-285750">
                        <a:buFont typeface="Arial"/>
                        <a:buChar char="•"/>
                      </a:pPr>
                      <a:r>
                        <a:rPr lang="en-US" sz="1400" dirty="0" smtClean="0"/>
                        <a:t>Report development</a:t>
                      </a:r>
                    </a:p>
                    <a:p>
                      <a:pPr marL="285750" indent="-285750">
                        <a:buFont typeface="Arial"/>
                        <a:buChar char="•"/>
                      </a:pPr>
                      <a:r>
                        <a:rPr lang="en-US" sz="1400" dirty="0" smtClean="0"/>
                        <a:t>SQL &amp; Analysis</a:t>
                      </a:r>
                    </a:p>
                    <a:p>
                      <a:pPr marL="285750" indent="-285750">
                        <a:buFont typeface="Arial"/>
                        <a:buChar char="•"/>
                      </a:pPr>
                      <a:r>
                        <a:rPr lang="en-US" sz="1400" dirty="0" smtClean="0"/>
                        <a:t>Business process</a:t>
                      </a:r>
                    </a:p>
                    <a:p>
                      <a:endParaRPr lang="en-US" dirty="0"/>
                    </a:p>
                  </a:txBody>
                  <a:tcPr/>
                </a:tc>
              </a:tr>
              <a:tr h="370840">
                <a:tc>
                  <a:txBody>
                    <a:bodyPr/>
                    <a:lstStyle/>
                    <a:p>
                      <a:r>
                        <a:rPr lang="en-US" sz="1400" dirty="0" smtClean="0"/>
                        <a:t>5</a:t>
                      </a:r>
                      <a:endParaRPr lang="en-US" sz="1400" dirty="0"/>
                    </a:p>
                  </a:txBody>
                  <a:tcPr/>
                </a:tc>
                <a:tc>
                  <a:txBody>
                    <a:bodyPr/>
                    <a:lstStyle/>
                    <a:p>
                      <a:r>
                        <a:rPr lang="en-US" sz="1600" dirty="0" smtClean="0"/>
                        <a:t>Notification Analytics</a:t>
                      </a:r>
                      <a:endParaRPr lang="en-US" sz="1600" dirty="0"/>
                    </a:p>
                  </a:txBody>
                  <a:tcPr/>
                </a:tc>
                <a:tc>
                  <a:txBody>
                    <a:bodyPr/>
                    <a:lstStyle/>
                    <a:p>
                      <a:pPr marL="285750" indent="-285750">
                        <a:buFont typeface="Arial"/>
                        <a:buChar char="•"/>
                      </a:pPr>
                      <a:r>
                        <a:rPr lang="en-US" sz="1400" dirty="0" smtClean="0"/>
                        <a:t>Inform when a root cause occurs again</a:t>
                      </a:r>
                      <a:endParaRPr lang="en-US" sz="1400" dirty="0"/>
                    </a:p>
                  </a:txBody>
                  <a:tcPr/>
                </a:tc>
                <a:tc>
                  <a:txBody>
                    <a:bodyPr/>
                    <a:lstStyle/>
                    <a:p>
                      <a:pPr marL="285750" indent="-285750">
                        <a:buFont typeface="Arial"/>
                        <a:buChar char="•"/>
                      </a:pPr>
                      <a:r>
                        <a:rPr lang="en-US" sz="1400" dirty="0" smtClean="0"/>
                        <a:t>Generate customer survey report when a new sales invoice</a:t>
                      </a:r>
                      <a:endParaRPr lang="en-US" sz="1400" dirty="0"/>
                    </a:p>
                  </a:txBody>
                  <a:tcPr/>
                </a:tc>
                <a:tc>
                  <a:txBody>
                    <a:bodyPr/>
                    <a:lstStyle/>
                    <a:p>
                      <a:pPr marL="285750" indent="-285750">
                        <a:buFont typeface="Arial"/>
                        <a:buChar char="•"/>
                      </a:pPr>
                      <a:r>
                        <a:rPr lang="en-US" sz="1400" dirty="0" smtClean="0"/>
                        <a:t>Data model</a:t>
                      </a:r>
                    </a:p>
                    <a:p>
                      <a:pPr marL="285750" indent="-285750">
                        <a:buFont typeface="Arial"/>
                        <a:buChar char="•"/>
                      </a:pPr>
                      <a:r>
                        <a:rPr lang="en-US" sz="1400" dirty="0" smtClean="0"/>
                        <a:t>Report development</a:t>
                      </a:r>
                    </a:p>
                    <a:p>
                      <a:pPr marL="285750" indent="-285750">
                        <a:buFont typeface="Arial"/>
                        <a:buChar char="•"/>
                      </a:pPr>
                      <a:r>
                        <a:rPr lang="en-US" sz="1400" dirty="0" smtClean="0"/>
                        <a:t>SQL &amp;</a:t>
                      </a:r>
                      <a:r>
                        <a:rPr lang="en-US" sz="1400" baseline="0" dirty="0" smtClean="0"/>
                        <a:t> </a:t>
                      </a:r>
                      <a:r>
                        <a:rPr lang="en-US" sz="1400" dirty="0" smtClean="0"/>
                        <a:t>Analysis</a:t>
                      </a:r>
                    </a:p>
                    <a:p>
                      <a:pPr marL="285750" indent="-285750">
                        <a:buFont typeface="Arial"/>
                        <a:buChar char="•"/>
                      </a:pPr>
                      <a:r>
                        <a:rPr lang="en-US" sz="1400" dirty="0" smtClean="0"/>
                        <a:t>Business process</a:t>
                      </a:r>
                    </a:p>
                    <a:p>
                      <a:endParaRPr lang="en-US" dirty="0"/>
                    </a:p>
                  </a:txBody>
                  <a:tcPr/>
                </a:tc>
              </a:tr>
            </a:tbl>
          </a:graphicData>
        </a:graphic>
      </p:graphicFrame>
    </p:spTree>
    <p:extLst>
      <p:ext uri="{BB962C8B-B14F-4D97-AF65-F5344CB8AC3E}">
        <p14:creationId xmlns:p14="http://schemas.microsoft.com/office/powerpoint/2010/main" val="267555091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82473"/>
          </a:xfrm>
        </p:spPr>
        <p:txBody>
          <a:bodyPr/>
          <a:lstStyle/>
          <a:p>
            <a:r>
              <a:rPr lang="en-US" dirty="0"/>
              <a:t>C</a:t>
            </a:r>
            <a:r>
              <a:rPr lang="en-US" dirty="0" smtClean="0"/>
              <a:t>ontinued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5866380"/>
              </p:ext>
            </p:extLst>
          </p:nvPr>
        </p:nvGraphicFramePr>
        <p:xfrm>
          <a:off x="127000" y="1205089"/>
          <a:ext cx="8918222" cy="5278120"/>
        </p:xfrm>
        <a:graphic>
          <a:graphicData uri="http://schemas.openxmlformats.org/drawingml/2006/table">
            <a:tbl>
              <a:tblPr firstRow="1" bandRow="1">
                <a:tableStyleId>{5C22544A-7EE6-4342-B048-85BDC9FD1C3A}</a:tableStyleId>
              </a:tblPr>
              <a:tblGrid>
                <a:gridCol w="269138"/>
                <a:gridCol w="1299809"/>
                <a:gridCol w="1958831"/>
                <a:gridCol w="1919111"/>
                <a:gridCol w="3471333"/>
              </a:tblGrid>
              <a:tr h="370840">
                <a:tc>
                  <a:txBody>
                    <a:bodyPr/>
                    <a:lstStyle/>
                    <a:p>
                      <a:endParaRPr lang="en-US" sz="1400" dirty="0"/>
                    </a:p>
                  </a:txBody>
                  <a:tcPr/>
                </a:tc>
                <a:tc>
                  <a:txBody>
                    <a:bodyPr/>
                    <a:lstStyle/>
                    <a:p>
                      <a:r>
                        <a:rPr lang="en-US" dirty="0" smtClean="0"/>
                        <a:t>Type</a:t>
                      </a:r>
                      <a:endParaRPr lang="en-US" dirty="0"/>
                    </a:p>
                  </a:txBody>
                  <a:tcPr/>
                </a:tc>
                <a:tc>
                  <a:txBody>
                    <a:bodyPr/>
                    <a:lstStyle/>
                    <a:p>
                      <a:r>
                        <a:rPr lang="en-US" dirty="0" smtClean="0"/>
                        <a:t>What is it?</a:t>
                      </a:r>
                      <a:endParaRPr lang="en-US" dirty="0"/>
                    </a:p>
                  </a:txBody>
                  <a:tcPr/>
                </a:tc>
                <a:tc>
                  <a:txBody>
                    <a:bodyPr/>
                    <a:lstStyle/>
                    <a:p>
                      <a:r>
                        <a:rPr lang="en-US" dirty="0" smtClean="0"/>
                        <a:t>Example</a:t>
                      </a:r>
                      <a:endParaRPr lang="en-US" dirty="0"/>
                    </a:p>
                  </a:txBody>
                  <a:tcPr/>
                </a:tc>
                <a:tc>
                  <a:txBody>
                    <a:bodyPr/>
                    <a:lstStyle/>
                    <a:p>
                      <a:r>
                        <a:rPr lang="en-US" dirty="0" smtClean="0"/>
                        <a:t>Skills</a:t>
                      </a:r>
                      <a:endParaRPr lang="en-US" dirty="0"/>
                    </a:p>
                  </a:txBody>
                  <a:tcPr/>
                </a:tc>
              </a:tr>
              <a:tr h="370840">
                <a:tc>
                  <a:txBody>
                    <a:bodyPr/>
                    <a:lstStyle/>
                    <a:p>
                      <a:r>
                        <a:rPr lang="en-US" sz="1400" dirty="0" smtClean="0"/>
                        <a:t>6</a:t>
                      </a:r>
                      <a:endParaRPr lang="en-US" sz="1400" dirty="0"/>
                    </a:p>
                  </a:txBody>
                  <a:tcPr/>
                </a:tc>
                <a:tc>
                  <a:txBody>
                    <a:bodyPr/>
                    <a:lstStyle/>
                    <a:p>
                      <a:r>
                        <a:rPr lang="en-US" sz="1600" dirty="0" smtClean="0"/>
                        <a:t>Statistical Based Analytics</a:t>
                      </a:r>
                      <a:endParaRPr lang="en-US" sz="1600" dirty="0"/>
                    </a:p>
                  </a:txBody>
                  <a:tcPr/>
                </a:tc>
                <a:tc>
                  <a:txBody>
                    <a:bodyPr/>
                    <a:lstStyle/>
                    <a:p>
                      <a:pPr marL="285750" indent="-285750">
                        <a:buFont typeface="Arial"/>
                        <a:buChar char="•"/>
                      </a:pPr>
                      <a:r>
                        <a:rPr lang="en-US" sz="1600" dirty="0" smtClean="0"/>
                        <a:t>Frequency models and regression analysis</a:t>
                      </a:r>
                      <a:endParaRPr lang="en-US" sz="1600" dirty="0"/>
                    </a:p>
                  </a:txBody>
                  <a:tcPr/>
                </a:tc>
                <a:tc>
                  <a:txBody>
                    <a:bodyPr/>
                    <a:lstStyle/>
                    <a:p>
                      <a:pPr marL="285750" indent="-285750">
                        <a:buFont typeface="Arial"/>
                        <a:buChar char="•"/>
                      </a:pPr>
                      <a:r>
                        <a:rPr lang="en-US" sz="1600" dirty="0" smtClean="0"/>
                        <a:t>How often customer</a:t>
                      </a:r>
                      <a:r>
                        <a:rPr lang="en-US" sz="1600" baseline="0" dirty="0" smtClean="0"/>
                        <a:t> ‘s returning the product</a:t>
                      </a:r>
                    </a:p>
                    <a:p>
                      <a:pPr marL="285750" indent="-285750">
                        <a:buFont typeface="Arial"/>
                        <a:buChar char="•"/>
                      </a:pPr>
                      <a:r>
                        <a:rPr lang="en-US" sz="1600" baseline="0" dirty="0" smtClean="0"/>
                        <a:t>Why the are returning</a:t>
                      </a:r>
                      <a:endParaRPr lang="en-US" sz="1600" dirty="0"/>
                    </a:p>
                  </a:txBody>
                  <a:tcPr/>
                </a:tc>
                <a:tc>
                  <a:txBody>
                    <a:bodyPr/>
                    <a:lstStyle/>
                    <a:p>
                      <a:pPr marL="285750" indent="-285750">
                        <a:buFont typeface="Arial"/>
                        <a:buChar char="•"/>
                      </a:pPr>
                      <a:r>
                        <a:rPr lang="en-US" sz="1600" dirty="0" smtClean="0"/>
                        <a:t>Data model</a:t>
                      </a:r>
                    </a:p>
                    <a:p>
                      <a:pPr marL="285750" indent="-285750">
                        <a:buFont typeface="Arial"/>
                        <a:buChar char="•"/>
                      </a:pPr>
                      <a:r>
                        <a:rPr lang="en-US" sz="1600" dirty="0" smtClean="0"/>
                        <a:t>Dashboard development skills</a:t>
                      </a:r>
                    </a:p>
                    <a:p>
                      <a:pPr marL="285750" indent="-285750">
                        <a:buFont typeface="Arial"/>
                        <a:buChar char="•"/>
                      </a:pPr>
                      <a:r>
                        <a:rPr lang="en-US" sz="1600" dirty="0" smtClean="0"/>
                        <a:t>SQL &amp; Analysis</a:t>
                      </a:r>
                    </a:p>
                    <a:p>
                      <a:pPr marL="285750" indent="-285750">
                        <a:buFont typeface="Arial"/>
                        <a:buChar char="•"/>
                      </a:pPr>
                      <a:r>
                        <a:rPr lang="en-US" sz="1600" dirty="0" smtClean="0"/>
                        <a:t>Statistical</a:t>
                      </a:r>
                      <a:r>
                        <a:rPr lang="en-US" sz="1600" baseline="0" dirty="0" smtClean="0"/>
                        <a:t> skills</a:t>
                      </a:r>
                    </a:p>
                    <a:p>
                      <a:pPr marL="285750" indent="-285750">
                        <a:buFont typeface="Arial"/>
                        <a:buChar char="•"/>
                      </a:pPr>
                      <a:r>
                        <a:rPr lang="en-US" sz="1600" baseline="0" dirty="0" smtClean="0"/>
                        <a:t>Business process</a:t>
                      </a:r>
                      <a:endParaRPr lang="en-US" sz="1600" dirty="0"/>
                    </a:p>
                  </a:txBody>
                  <a:tcPr/>
                </a:tc>
              </a:tr>
              <a:tr h="370840">
                <a:tc>
                  <a:txBody>
                    <a:bodyPr/>
                    <a:lstStyle/>
                    <a:p>
                      <a:r>
                        <a:rPr lang="en-US" sz="1400" dirty="0" smtClean="0"/>
                        <a:t>7</a:t>
                      </a:r>
                      <a:endParaRPr lang="en-US" sz="1400" dirty="0"/>
                    </a:p>
                  </a:txBody>
                  <a:tcPr/>
                </a:tc>
                <a:tc>
                  <a:txBody>
                    <a:bodyPr/>
                    <a:lstStyle/>
                    <a:p>
                      <a:r>
                        <a:rPr lang="en-US" sz="1600" dirty="0" smtClean="0"/>
                        <a:t>Predictive Analytics</a:t>
                      </a:r>
                      <a:endParaRPr lang="en-US" sz="1600" dirty="0"/>
                    </a:p>
                  </a:txBody>
                  <a:tcPr/>
                </a:tc>
                <a:tc>
                  <a:txBody>
                    <a:bodyPr/>
                    <a:lstStyle/>
                    <a:p>
                      <a:pPr marL="285750" indent="-285750">
                        <a:buFont typeface="Arial"/>
                        <a:buChar char="•"/>
                      </a:pPr>
                      <a:r>
                        <a:rPr lang="en-US" sz="1600" dirty="0" smtClean="0"/>
                        <a:t>Analytics to pro actively</a:t>
                      </a:r>
                      <a:r>
                        <a:rPr lang="en-US" sz="1600" baseline="0" dirty="0" smtClean="0"/>
                        <a:t> understand and control business impacts</a:t>
                      </a:r>
                      <a:endParaRPr lang="en-US" sz="1600" dirty="0"/>
                    </a:p>
                  </a:txBody>
                  <a:tcPr/>
                </a:tc>
                <a:tc>
                  <a:txBody>
                    <a:bodyPr/>
                    <a:lstStyle/>
                    <a:p>
                      <a:pPr marL="285750" indent="-285750">
                        <a:buFont typeface="Arial"/>
                        <a:buChar char="•"/>
                      </a:pPr>
                      <a:r>
                        <a:rPr lang="en-US" sz="1600" dirty="0" smtClean="0"/>
                        <a:t>Increase in customer buying power</a:t>
                      </a:r>
                    </a:p>
                    <a:p>
                      <a:pPr marL="285750" indent="-285750">
                        <a:buFont typeface="Arial"/>
                        <a:buChar char="•"/>
                      </a:pPr>
                      <a:r>
                        <a:rPr lang="en-US" sz="1600" dirty="0" smtClean="0"/>
                        <a:t>Economy impact to business</a:t>
                      </a:r>
                      <a:endParaRPr lang="en-US" sz="1600" dirty="0"/>
                    </a:p>
                  </a:txBody>
                  <a:tcPr/>
                </a:tc>
                <a:tc>
                  <a:txBody>
                    <a:bodyPr/>
                    <a:lstStyle/>
                    <a:p>
                      <a:pPr marL="285750" indent="-285750">
                        <a:buFont typeface="Arial"/>
                        <a:buChar char="•"/>
                      </a:pPr>
                      <a:r>
                        <a:rPr lang="en-US" sz="1600" dirty="0" smtClean="0"/>
                        <a:t>Data model</a:t>
                      </a:r>
                    </a:p>
                    <a:p>
                      <a:pPr marL="285750" indent="-285750">
                        <a:buFont typeface="Arial"/>
                        <a:buChar char="•"/>
                      </a:pPr>
                      <a:r>
                        <a:rPr lang="en-US" sz="1600" dirty="0" smtClean="0"/>
                        <a:t>Predictive model</a:t>
                      </a:r>
                    </a:p>
                    <a:p>
                      <a:pPr marL="285750" indent="-285750">
                        <a:buFont typeface="Arial"/>
                        <a:buChar char="•"/>
                      </a:pPr>
                      <a:r>
                        <a:rPr lang="en-US" sz="1600" dirty="0" smtClean="0"/>
                        <a:t>Dashboard development skills</a:t>
                      </a:r>
                    </a:p>
                    <a:p>
                      <a:pPr marL="285750" indent="-285750">
                        <a:buFont typeface="Arial"/>
                        <a:buChar char="•"/>
                      </a:pPr>
                      <a:r>
                        <a:rPr lang="en-US" sz="1600" dirty="0" smtClean="0"/>
                        <a:t>SQL &amp; Analysis</a:t>
                      </a:r>
                    </a:p>
                    <a:p>
                      <a:pPr marL="285750" indent="-285750">
                        <a:buFont typeface="Arial"/>
                        <a:buChar char="•"/>
                      </a:pPr>
                      <a:r>
                        <a:rPr lang="en-US" sz="1600" dirty="0" smtClean="0"/>
                        <a:t>Statistical</a:t>
                      </a:r>
                      <a:r>
                        <a:rPr lang="en-US" sz="1600" baseline="0" dirty="0" smtClean="0"/>
                        <a:t> skills</a:t>
                      </a:r>
                    </a:p>
                    <a:p>
                      <a:pPr marL="285750" indent="-285750">
                        <a:buFont typeface="Arial"/>
                        <a:buChar char="•"/>
                      </a:pPr>
                      <a:r>
                        <a:rPr lang="en-US" sz="1600" baseline="0" dirty="0" smtClean="0"/>
                        <a:t>Business process</a:t>
                      </a:r>
                      <a:endParaRPr lang="en-US" sz="1600" dirty="0" smtClean="0"/>
                    </a:p>
                  </a:txBody>
                  <a:tcPr/>
                </a:tc>
              </a:tr>
              <a:tr h="370840">
                <a:tc>
                  <a:txBody>
                    <a:bodyPr/>
                    <a:lstStyle/>
                    <a:p>
                      <a:r>
                        <a:rPr lang="en-US" sz="1400" dirty="0" smtClean="0"/>
                        <a:t>8</a:t>
                      </a:r>
                      <a:endParaRPr lang="en-US" sz="1400" dirty="0"/>
                    </a:p>
                  </a:txBody>
                  <a:tcPr/>
                </a:tc>
                <a:tc>
                  <a:txBody>
                    <a:bodyPr/>
                    <a:lstStyle/>
                    <a:p>
                      <a:r>
                        <a:rPr lang="en-US" sz="1600" dirty="0" smtClean="0"/>
                        <a:t>Performance Analytics</a:t>
                      </a:r>
                      <a:endParaRPr lang="en-US" sz="1600" dirty="0"/>
                    </a:p>
                  </a:txBody>
                  <a:tcPr/>
                </a:tc>
                <a:tc>
                  <a:txBody>
                    <a:bodyPr/>
                    <a:lstStyle/>
                    <a:p>
                      <a:pPr marL="285750" indent="-285750">
                        <a:buFont typeface="Arial"/>
                        <a:buChar char="•"/>
                      </a:pPr>
                      <a:r>
                        <a:rPr lang="en-US" sz="1600" dirty="0" smtClean="0"/>
                        <a:t>Analytics to driver and measure corporate</a:t>
                      </a:r>
                      <a:r>
                        <a:rPr lang="en-US" sz="1600" baseline="0" dirty="0" smtClean="0"/>
                        <a:t> strategy/objectives</a:t>
                      </a:r>
                      <a:endParaRPr lang="en-US" sz="1600" dirty="0"/>
                    </a:p>
                  </a:txBody>
                  <a:tcPr/>
                </a:tc>
                <a:tc>
                  <a:txBody>
                    <a:bodyPr/>
                    <a:lstStyle/>
                    <a:p>
                      <a:pPr marL="285750" indent="-285750">
                        <a:buFont typeface="Arial"/>
                        <a:buChar char="•"/>
                      </a:pPr>
                      <a:r>
                        <a:rPr lang="en-US" sz="1600" dirty="0" smtClean="0"/>
                        <a:t>Revenue Optimization</a:t>
                      </a:r>
                    </a:p>
                    <a:p>
                      <a:pPr marL="285750" indent="-285750">
                        <a:buFont typeface="Arial"/>
                        <a:buChar char="•"/>
                      </a:pPr>
                      <a:r>
                        <a:rPr lang="en-US" sz="1600" dirty="0" smtClean="0"/>
                        <a:t>Cost Reductions</a:t>
                      </a:r>
                      <a:endParaRPr lang="en-US" sz="1600" dirty="0"/>
                    </a:p>
                  </a:txBody>
                  <a:tcPr/>
                </a:tc>
                <a:tc>
                  <a:txBody>
                    <a:bodyPr/>
                    <a:lstStyle/>
                    <a:p>
                      <a:pPr marL="285750" indent="-285750">
                        <a:buFont typeface="Arial"/>
                        <a:buChar char="•"/>
                      </a:pPr>
                      <a:r>
                        <a:rPr lang="en-US" sz="1600" dirty="0" smtClean="0"/>
                        <a:t>Data model</a:t>
                      </a:r>
                    </a:p>
                    <a:p>
                      <a:pPr marL="285750" indent="-285750">
                        <a:buFont typeface="Arial"/>
                        <a:buChar char="•"/>
                      </a:pPr>
                      <a:r>
                        <a:rPr lang="en-US" sz="1600" dirty="0" smtClean="0"/>
                        <a:t>Dashboard development skills</a:t>
                      </a:r>
                    </a:p>
                    <a:p>
                      <a:pPr marL="285750" indent="-285750">
                        <a:buFont typeface="Arial"/>
                        <a:buChar char="•"/>
                      </a:pPr>
                      <a:r>
                        <a:rPr lang="en-US" sz="1600" dirty="0" smtClean="0"/>
                        <a:t>Performance score card</a:t>
                      </a:r>
                    </a:p>
                    <a:p>
                      <a:pPr marL="285750" indent="-285750">
                        <a:buFont typeface="Arial"/>
                        <a:buChar char="•"/>
                      </a:pPr>
                      <a:r>
                        <a:rPr lang="en-US" sz="1600" dirty="0" smtClean="0"/>
                        <a:t>Value drivers</a:t>
                      </a:r>
                    </a:p>
                    <a:p>
                      <a:pPr marL="285750" indent="-285750">
                        <a:buFont typeface="Arial"/>
                        <a:buChar char="•"/>
                      </a:pPr>
                      <a:r>
                        <a:rPr lang="en-US" sz="1600" dirty="0" smtClean="0"/>
                        <a:t>SQL &amp; Analysis skills</a:t>
                      </a:r>
                    </a:p>
                    <a:p>
                      <a:pPr marL="285750" indent="-285750">
                        <a:buFont typeface="Arial"/>
                        <a:buChar char="•"/>
                      </a:pPr>
                      <a:r>
                        <a:rPr lang="en-US" sz="1600" dirty="0" smtClean="0"/>
                        <a:t>Statistical</a:t>
                      </a:r>
                      <a:r>
                        <a:rPr lang="en-US" sz="1600" baseline="0" dirty="0" smtClean="0"/>
                        <a:t> skills</a:t>
                      </a:r>
                    </a:p>
                    <a:p>
                      <a:pPr marL="285750" indent="-285750">
                        <a:buFont typeface="Arial"/>
                        <a:buChar char="•"/>
                      </a:pPr>
                      <a:r>
                        <a:rPr lang="en-US" sz="1600" baseline="0" dirty="0" smtClean="0"/>
                        <a:t>Business process</a:t>
                      </a:r>
                      <a:endParaRPr lang="en-US" sz="1600" dirty="0" smtClean="0"/>
                    </a:p>
                  </a:txBody>
                  <a:tcPr/>
                </a:tc>
              </a:tr>
            </a:tbl>
          </a:graphicData>
        </a:graphic>
      </p:graphicFrame>
    </p:spTree>
    <p:extLst>
      <p:ext uri="{BB962C8B-B14F-4D97-AF65-F5344CB8AC3E}">
        <p14:creationId xmlns:p14="http://schemas.microsoft.com/office/powerpoint/2010/main" val="21479140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37776841"/>
              </p:ext>
            </p:extLst>
          </p:nvPr>
        </p:nvGraphicFramePr>
        <p:xfrm>
          <a:off x="112889" y="1600200"/>
          <a:ext cx="8932333" cy="2412999"/>
        </p:xfrm>
        <a:graphic>
          <a:graphicData uri="http://schemas.openxmlformats.org/drawingml/2006/table">
            <a:tbl>
              <a:tblPr firstRow="1" bandRow="1">
                <a:tableStyleId>{5C22544A-7EE6-4342-B048-85BDC9FD1C3A}</a:tableStyleId>
              </a:tblPr>
              <a:tblGrid>
                <a:gridCol w="361459"/>
                <a:gridCol w="1952763"/>
                <a:gridCol w="1608667"/>
                <a:gridCol w="2511778"/>
                <a:gridCol w="2497666"/>
              </a:tblGrid>
              <a:tr h="370840">
                <a:tc>
                  <a:txBody>
                    <a:bodyPr/>
                    <a:lstStyle/>
                    <a:p>
                      <a:endParaRPr lang="en-US" dirty="0"/>
                    </a:p>
                  </a:txBody>
                  <a:tcPr/>
                </a:tc>
                <a:tc>
                  <a:txBody>
                    <a:bodyPr/>
                    <a:lstStyle/>
                    <a:p>
                      <a:r>
                        <a:rPr lang="en-US" dirty="0" smtClean="0"/>
                        <a:t>Type</a:t>
                      </a:r>
                      <a:endParaRPr lang="en-US" dirty="0"/>
                    </a:p>
                  </a:txBody>
                  <a:tcPr/>
                </a:tc>
                <a:tc>
                  <a:txBody>
                    <a:bodyPr/>
                    <a:lstStyle/>
                    <a:p>
                      <a:r>
                        <a:rPr lang="en-US" dirty="0" smtClean="0"/>
                        <a:t>What is it?</a:t>
                      </a:r>
                      <a:endParaRPr lang="en-US" dirty="0"/>
                    </a:p>
                  </a:txBody>
                  <a:tcPr/>
                </a:tc>
                <a:tc>
                  <a:txBody>
                    <a:bodyPr/>
                    <a:lstStyle/>
                    <a:p>
                      <a:r>
                        <a:rPr lang="en-US" dirty="0" smtClean="0"/>
                        <a:t>Example</a:t>
                      </a:r>
                      <a:endParaRPr lang="en-US" dirty="0"/>
                    </a:p>
                  </a:txBody>
                  <a:tcPr/>
                </a:tc>
                <a:tc>
                  <a:txBody>
                    <a:bodyPr/>
                    <a:lstStyle/>
                    <a:p>
                      <a:r>
                        <a:rPr lang="en-US" dirty="0" smtClean="0"/>
                        <a:t>Skills</a:t>
                      </a:r>
                      <a:endParaRPr lang="en-US" dirty="0"/>
                    </a:p>
                  </a:txBody>
                  <a:tcPr/>
                </a:tc>
              </a:tr>
              <a:tr h="370840">
                <a:tc>
                  <a:txBody>
                    <a:bodyPr/>
                    <a:lstStyle/>
                    <a:p>
                      <a:r>
                        <a:rPr lang="en-US" sz="1600" dirty="0" smtClean="0"/>
                        <a:t>9</a:t>
                      </a:r>
                      <a:endParaRPr lang="en-US" sz="1600" dirty="0"/>
                    </a:p>
                  </a:txBody>
                  <a:tcPr/>
                </a:tc>
                <a:tc>
                  <a:txBody>
                    <a:bodyPr/>
                    <a:lstStyle/>
                    <a:p>
                      <a:r>
                        <a:rPr lang="en-US" sz="1600" dirty="0" smtClean="0"/>
                        <a:t>Forecasting Analytics</a:t>
                      </a:r>
                      <a:endParaRPr lang="en-US" sz="1600" dirty="0"/>
                    </a:p>
                  </a:txBody>
                  <a:tcPr/>
                </a:tc>
                <a:tc>
                  <a:txBody>
                    <a:bodyPr/>
                    <a:lstStyle/>
                    <a:p>
                      <a:pPr marL="285750" indent="-285750">
                        <a:buFont typeface="Arial"/>
                        <a:buChar char="•"/>
                      </a:pPr>
                      <a:r>
                        <a:rPr lang="en-US" sz="1600" dirty="0" smtClean="0"/>
                        <a:t>What if, trend </a:t>
                      </a:r>
                      <a:endParaRPr lang="en-US" sz="1600" dirty="0"/>
                    </a:p>
                  </a:txBody>
                  <a:tcPr/>
                </a:tc>
                <a:tc>
                  <a:txBody>
                    <a:bodyPr/>
                    <a:lstStyle/>
                    <a:p>
                      <a:pPr marL="285750" indent="-285750">
                        <a:buFont typeface="Arial"/>
                        <a:buChar char="•"/>
                      </a:pPr>
                      <a:r>
                        <a:rPr lang="en-US" sz="1600" dirty="0" smtClean="0"/>
                        <a:t>Supply vs. demand vs. inventory</a:t>
                      </a:r>
                      <a:endParaRPr lang="en-US" sz="1600" dirty="0"/>
                    </a:p>
                  </a:txBody>
                  <a:tcPr/>
                </a:tc>
                <a:tc>
                  <a:txBody>
                    <a:bodyPr/>
                    <a:lstStyle/>
                    <a:p>
                      <a:pPr marL="285750" indent="-285750">
                        <a:buFont typeface="Arial"/>
                        <a:buChar char="•"/>
                      </a:pPr>
                      <a:r>
                        <a:rPr lang="en-US" sz="1600" dirty="0" smtClean="0"/>
                        <a:t>Data model</a:t>
                      </a:r>
                    </a:p>
                    <a:p>
                      <a:pPr marL="285750" indent="-285750">
                        <a:buFont typeface="Arial"/>
                        <a:buChar char="•"/>
                      </a:pPr>
                      <a:r>
                        <a:rPr lang="en-US" sz="1600" dirty="0" smtClean="0"/>
                        <a:t>Dashboard development skills</a:t>
                      </a:r>
                    </a:p>
                    <a:p>
                      <a:pPr marL="285750" indent="-285750">
                        <a:buFont typeface="Arial"/>
                        <a:buChar char="•"/>
                      </a:pPr>
                      <a:r>
                        <a:rPr lang="en-US" sz="1600" dirty="0" smtClean="0"/>
                        <a:t>Performance score card</a:t>
                      </a:r>
                    </a:p>
                    <a:p>
                      <a:pPr marL="285750" indent="-285750">
                        <a:buFont typeface="Arial"/>
                        <a:buChar char="•"/>
                      </a:pPr>
                      <a:r>
                        <a:rPr lang="en-US" sz="1600" dirty="0" smtClean="0"/>
                        <a:t>Value drivers</a:t>
                      </a:r>
                    </a:p>
                    <a:p>
                      <a:pPr marL="285750" indent="-285750">
                        <a:buFont typeface="Arial"/>
                        <a:buChar char="•"/>
                      </a:pPr>
                      <a:r>
                        <a:rPr lang="en-US" sz="1600" dirty="0" smtClean="0"/>
                        <a:t>SQL &amp; Analysis skills</a:t>
                      </a:r>
                    </a:p>
                    <a:p>
                      <a:pPr marL="285750" indent="-285750">
                        <a:buFont typeface="Arial"/>
                        <a:buChar char="•"/>
                      </a:pPr>
                      <a:r>
                        <a:rPr lang="en-US" sz="1600" dirty="0" smtClean="0"/>
                        <a:t>Simulation</a:t>
                      </a:r>
                      <a:endParaRPr lang="en-US" sz="1600" baseline="0" dirty="0" smtClean="0"/>
                    </a:p>
                    <a:p>
                      <a:pPr marL="285750" indent="-285750">
                        <a:buFont typeface="Arial"/>
                        <a:buChar char="•"/>
                      </a:pPr>
                      <a:r>
                        <a:rPr lang="en-US" sz="1600" baseline="0" dirty="0" smtClean="0"/>
                        <a:t>Business process</a:t>
                      </a:r>
                      <a:endParaRPr lang="en-US" sz="1600" dirty="0"/>
                    </a:p>
                  </a:txBody>
                  <a:tcPr/>
                </a:tc>
              </a:tr>
            </a:tbl>
          </a:graphicData>
        </a:graphic>
      </p:graphicFrame>
    </p:spTree>
    <p:extLst>
      <p:ext uri="{BB962C8B-B14F-4D97-AF65-F5344CB8AC3E}">
        <p14:creationId xmlns:p14="http://schemas.microsoft.com/office/powerpoint/2010/main" val="113150934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TYPE OF ANALYTICS (CONTINUED) - ADVANCED ANALYTICS DEFINED</a:t>
            </a:r>
            <a:endParaRPr lang="en-US" dirty="0"/>
          </a:p>
        </p:txBody>
      </p:sp>
      <p:sp>
        <p:nvSpPr>
          <p:cNvPr id="3" name="Content Placeholder 2"/>
          <p:cNvSpPr>
            <a:spLocks noGrp="1"/>
          </p:cNvSpPr>
          <p:nvPr>
            <p:ph idx="1"/>
          </p:nvPr>
        </p:nvSpPr>
        <p:spPr/>
        <p:txBody>
          <a:bodyPr>
            <a:normAutofit fontScale="62500" lnSpcReduction="20000"/>
          </a:bodyPr>
          <a:lstStyle/>
          <a:p>
            <a:r>
              <a:rPr lang="en-US" dirty="0"/>
              <a:t>Advanced analytics is a set of business intelligence tools and techniques </a:t>
            </a:r>
            <a:r>
              <a:rPr lang="en-US" dirty="0" smtClean="0"/>
              <a:t>that uncovers </a:t>
            </a:r>
            <a:r>
              <a:rPr lang="en-US" dirty="0"/>
              <a:t>relationships and patterns within large volumes of data</a:t>
            </a:r>
          </a:p>
          <a:p>
            <a:r>
              <a:rPr lang="en-US" dirty="0" smtClean="0"/>
              <a:t>Advanced </a:t>
            </a:r>
            <a:r>
              <a:rPr lang="en-US" dirty="0"/>
              <a:t>analytics includes sophisticated statistical models, machine learning</a:t>
            </a:r>
            <a:r>
              <a:rPr lang="en-US" dirty="0" smtClean="0"/>
              <a:t>, neural </a:t>
            </a:r>
            <a:r>
              <a:rPr lang="en-US" dirty="0"/>
              <a:t>networks, text analytics, and other advanced data mining techniques.</a:t>
            </a:r>
          </a:p>
          <a:p>
            <a:r>
              <a:rPr lang="en-US" dirty="0" smtClean="0"/>
              <a:t>Advanced </a:t>
            </a:r>
            <a:r>
              <a:rPr lang="en-US" dirty="0"/>
              <a:t>analytics can be deployed to find prediction, optimization, forecasting</a:t>
            </a:r>
            <a:r>
              <a:rPr lang="en-US" dirty="0" smtClean="0"/>
              <a:t>, and </a:t>
            </a:r>
            <a:r>
              <a:rPr lang="en-US" dirty="0"/>
              <a:t>for complex event processing/analysis.</a:t>
            </a:r>
          </a:p>
          <a:p>
            <a:r>
              <a:rPr lang="en-US" dirty="0" smtClean="0"/>
              <a:t>An </a:t>
            </a:r>
            <a:r>
              <a:rPr lang="en-US" dirty="0"/>
              <a:t>ideal advanced analytics solution does not include database query </a:t>
            </a:r>
            <a:r>
              <a:rPr lang="en-US" dirty="0" smtClean="0"/>
              <a:t>and reporting </a:t>
            </a:r>
            <a:r>
              <a:rPr lang="en-US" dirty="0"/>
              <a:t>and OLAP cubes</a:t>
            </a:r>
          </a:p>
          <a:p>
            <a:r>
              <a:rPr lang="en-US" dirty="0" smtClean="0"/>
              <a:t>Examples include</a:t>
            </a:r>
          </a:p>
          <a:p>
            <a:pPr lvl="1"/>
            <a:r>
              <a:rPr lang="en-US" dirty="0"/>
              <a:t>Customer behavior and estimate customer value</a:t>
            </a:r>
          </a:p>
          <a:p>
            <a:pPr lvl="1"/>
            <a:r>
              <a:rPr lang="en-US" dirty="0" smtClean="0"/>
              <a:t>Segment </a:t>
            </a:r>
            <a:r>
              <a:rPr lang="en-US" dirty="0"/>
              <a:t>a population and Find profiles of targeted people</a:t>
            </a:r>
          </a:p>
          <a:p>
            <a:pPr lvl="1"/>
            <a:r>
              <a:rPr lang="en-US" dirty="0" smtClean="0"/>
              <a:t>Determine </a:t>
            </a:r>
            <a:r>
              <a:rPr lang="en-US" dirty="0"/>
              <a:t>important relationships and “market baskets” and Find fraudulent or “rare events”</a:t>
            </a:r>
            <a:endParaRPr lang="en-US" dirty="0"/>
          </a:p>
        </p:txBody>
      </p:sp>
    </p:spTree>
    <p:extLst>
      <p:ext uri="{BB962C8B-B14F-4D97-AF65-F5344CB8AC3E}">
        <p14:creationId xmlns:p14="http://schemas.microsoft.com/office/powerpoint/2010/main" val="386630811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TYPE OF ANALYTICS (CONTINUED) - PREDICTIVE </a:t>
            </a:r>
            <a:r>
              <a:rPr lang="en-US" dirty="0" smtClean="0"/>
              <a:t>ANALYTICS</a:t>
            </a:r>
            <a:endParaRPr lang="en-US" dirty="0"/>
          </a:p>
        </p:txBody>
      </p:sp>
      <p:sp>
        <p:nvSpPr>
          <p:cNvPr id="4" name="Oval 3"/>
          <p:cNvSpPr/>
          <p:nvPr/>
        </p:nvSpPr>
        <p:spPr>
          <a:xfrm>
            <a:off x="635000" y="2610556"/>
            <a:ext cx="3132667" cy="294922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Predictive analysis encompasses a range of analytic techniques</a:t>
            </a:r>
          </a:p>
        </p:txBody>
      </p:sp>
      <p:sp>
        <p:nvSpPr>
          <p:cNvPr id="5" name="Rectangle 4"/>
          <p:cNvSpPr/>
          <p:nvPr/>
        </p:nvSpPr>
        <p:spPr>
          <a:xfrm>
            <a:off x="5150556" y="1834444"/>
            <a:ext cx="3536244" cy="231422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p:cNvSpPr/>
          <p:nvPr/>
        </p:nvSpPr>
        <p:spPr>
          <a:xfrm>
            <a:off x="5150556" y="4402666"/>
            <a:ext cx="3536244" cy="231422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8" name="Straight Connector 7"/>
          <p:cNvCxnSpPr>
            <a:stCxn id="4" idx="6"/>
          </p:cNvCxnSpPr>
          <p:nvPr/>
        </p:nvCxnSpPr>
        <p:spPr>
          <a:xfrm>
            <a:off x="3767667" y="4085167"/>
            <a:ext cx="73377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501444" y="2991556"/>
            <a:ext cx="0" cy="256822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endCxn id="5" idx="1"/>
          </p:cNvCxnSpPr>
          <p:nvPr/>
        </p:nvCxnSpPr>
        <p:spPr>
          <a:xfrm>
            <a:off x="4501444" y="2991556"/>
            <a:ext cx="64911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6" idx="1"/>
          </p:cNvCxnSpPr>
          <p:nvPr/>
        </p:nvCxnSpPr>
        <p:spPr>
          <a:xfrm>
            <a:off x="4501444" y="5559778"/>
            <a:ext cx="649112"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rot="5400000">
            <a:off x="4556309" y="2613357"/>
            <a:ext cx="1557826" cy="369332"/>
          </a:xfrm>
          <a:prstGeom prst="rect">
            <a:avLst/>
          </a:prstGeom>
          <a:noFill/>
        </p:spPr>
        <p:txBody>
          <a:bodyPr wrap="none" rtlCol="0">
            <a:spAutoFit/>
          </a:bodyPr>
          <a:lstStyle/>
          <a:p>
            <a:r>
              <a:rPr lang="en-US" dirty="0" smtClean="0"/>
              <a:t>Gartner Group</a:t>
            </a:r>
            <a:endParaRPr lang="en-US" dirty="0"/>
          </a:p>
        </p:txBody>
      </p:sp>
      <p:sp>
        <p:nvSpPr>
          <p:cNvPr id="22" name="TextBox 21"/>
          <p:cNvSpPr txBox="1"/>
          <p:nvPr/>
        </p:nvSpPr>
        <p:spPr>
          <a:xfrm rot="5400000">
            <a:off x="4595277" y="5150535"/>
            <a:ext cx="1479892" cy="369332"/>
          </a:xfrm>
          <a:prstGeom prst="rect">
            <a:avLst/>
          </a:prstGeom>
          <a:noFill/>
        </p:spPr>
        <p:txBody>
          <a:bodyPr wrap="none" rtlCol="0">
            <a:spAutoFit/>
          </a:bodyPr>
          <a:lstStyle/>
          <a:p>
            <a:r>
              <a:rPr lang="en-US" dirty="0" smtClean="0"/>
              <a:t>Gordon </a:t>
            </a:r>
            <a:r>
              <a:rPr lang="en-US" dirty="0" err="1" smtClean="0"/>
              <a:t>Linoff</a:t>
            </a:r>
            <a:endParaRPr lang="en-US" dirty="0"/>
          </a:p>
        </p:txBody>
      </p:sp>
      <p:sp>
        <p:nvSpPr>
          <p:cNvPr id="23" name="TextBox 22"/>
          <p:cNvSpPr txBox="1"/>
          <p:nvPr/>
        </p:nvSpPr>
        <p:spPr>
          <a:xfrm rot="5400000">
            <a:off x="7755775" y="5189502"/>
            <a:ext cx="1492716" cy="369332"/>
          </a:xfrm>
          <a:prstGeom prst="rect">
            <a:avLst/>
          </a:prstGeom>
          <a:noFill/>
        </p:spPr>
        <p:txBody>
          <a:bodyPr wrap="none" rtlCol="0">
            <a:spAutoFit/>
          </a:bodyPr>
          <a:lstStyle/>
          <a:p>
            <a:r>
              <a:rPr lang="en-US" dirty="0" smtClean="0"/>
              <a:t>Michael Berry</a:t>
            </a:r>
            <a:endParaRPr lang="en-US" dirty="0"/>
          </a:p>
        </p:txBody>
      </p:sp>
      <p:sp>
        <p:nvSpPr>
          <p:cNvPr id="24" name="TextBox 23"/>
          <p:cNvSpPr txBox="1"/>
          <p:nvPr/>
        </p:nvSpPr>
        <p:spPr>
          <a:xfrm>
            <a:off x="5902886" y="1945115"/>
            <a:ext cx="2414581" cy="2092881"/>
          </a:xfrm>
          <a:prstGeom prst="rect">
            <a:avLst/>
          </a:prstGeom>
          <a:noFill/>
        </p:spPr>
        <p:txBody>
          <a:bodyPr wrap="none" rtlCol="0">
            <a:spAutoFit/>
          </a:bodyPr>
          <a:lstStyle/>
          <a:p>
            <a:pPr algn="ctr"/>
            <a:r>
              <a:rPr lang="en-US" sz="1400" dirty="0" smtClean="0"/>
              <a:t>…the </a:t>
            </a:r>
            <a:r>
              <a:rPr lang="en-US" sz="1400" dirty="0"/>
              <a:t>process of discovering</a:t>
            </a:r>
          </a:p>
          <a:p>
            <a:pPr algn="ctr"/>
            <a:r>
              <a:rPr lang="en-US" sz="1400" dirty="0"/>
              <a:t>meaningful new correlations,</a:t>
            </a:r>
          </a:p>
          <a:p>
            <a:pPr algn="ctr"/>
            <a:r>
              <a:rPr lang="en-US" sz="1400" dirty="0"/>
              <a:t>patterns and trends by sifting</a:t>
            </a:r>
          </a:p>
          <a:p>
            <a:pPr algn="ctr"/>
            <a:r>
              <a:rPr lang="en-US" sz="1400" dirty="0"/>
              <a:t>through large amounts of data</a:t>
            </a:r>
          </a:p>
          <a:p>
            <a:pPr algn="ctr"/>
            <a:r>
              <a:rPr lang="en-US" sz="1400" dirty="0"/>
              <a:t>stored in repositories, using</a:t>
            </a:r>
          </a:p>
          <a:p>
            <a:pPr algn="ctr"/>
            <a:r>
              <a:rPr lang="en-US" sz="1400" dirty="0"/>
              <a:t>pattern recognition</a:t>
            </a:r>
          </a:p>
          <a:p>
            <a:pPr algn="ctr"/>
            <a:r>
              <a:rPr lang="en-US" sz="1400" dirty="0"/>
              <a:t>technologies as well as</a:t>
            </a:r>
          </a:p>
          <a:p>
            <a:pPr algn="ctr"/>
            <a:r>
              <a:rPr lang="en-US" sz="1400" dirty="0"/>
              <a:t>statistical and mathematical</a:t>
            </a:r>
          </a:p>
          <a:p>
            <a:pPr algn="ctr"/>
            <a:r>
              <a:rPr lang="en-US" sz="1400" dirty="0"/>
              <a:t>techniques.”</a:t>
            </a:r>
            <a:r>
              <a:rPr lang="en-US" sz="1400" dirty="0" smtClean="0"/>
              <a:t> </a:t>
            </a:r>
            <a:endParaRPr lang="en-US" sz="1400" dirty="0"/>
          </a:p>
        </p:txBody>
      </p:sp>
      <p:sp>
        <p:nvSpPr>
          <p:cNvPr id="25" name="TextBox 24"/>
          <p:cNvSpPr txBox="1"/>
          <p:nvPr/>
        </p:nvSpPr>
        <p:spPr>
          <a:xfrm>
            <a:off x="5902886" y="4759559"/>
            <a:ext cx="2297549" cy="1600438"/>
          </a:xfrm>
          <a:prstGeom prst="rect">
            <a:avLst/>
          </a:prstGeom>
          <a:noFill/>
        </p:spPr>
        <p:txBody>
          <a:bodyPr wrap="none" rtlCol="0">
            <a:spAutoFit/>
          </a:bodyPr>
          <a:lstStyle/>
          <a:p>
            <a:pPr algn="ctr"/>
            <a:r>
              <a:rPr lang="en-US" sz="1400" dirty="0" smtClean="0"/>
              <a:t>…the </a:t>
            </a:r>
            <a:r>
              <a:rPr lang="en-US" sz="1400" dirty="0"/>
              <a:t>exploration and</a:t>
            </a:r>
          </a:p>
          <a:p>
            <a:pPr algn="ctr"/>
            <a:r>
              <a:rPr lang="en-US" sz="1400" dirty="0"/>
              <a:t>analysis, by automatic or</a:t>
            </a:r>
          </a:p>
          <a:p>
            <a:pPr algn="ctr"/>
            <a:r>
              <a:rPr lang="en-US" sz="1400" dirty="0"/>
              <a:t>semi-automatic means, of</a:t>
            </a:r>
          </a:p>
          <a:p>
            <a:pPr algn="ctr"/>
            <a:r>
              <a:rPr lang="en-US" sz="1400" dirty="0"/>
              <a:t>large quantities of data in</a:t>
            </a:r>
          </a:p>
          <a:p>
            <a:pPr algn="ctr"/>
            <a:r>
              <a:rPr lang="en-US" sz="1400" dirty="0"/>
              <a:t>order to discover meaningful</a:t>
            </a:r>
          </a:p>
          <a:p>
            <a:pPr algn="ctr"/>
            <a:r>
              <a:rPr lang="en-US" sz="1400" dirty="0"/>
              <a:t>patterns and rules.”</a:t>
            </a:r>
          </a:p>
          <a:p>
            <a:pPr algn="ctr"/>
            <a:r>
              <a:rPr lang="en-US" sz="1400" dirty="0"/>
              <a:t>“Data Mining Techniques”</a:t>
            </a:r>
            <a:r>
              <a:rPr lang="en-US" sz="1400" dirty="0" smtClean="0"/>
              <a:t> </a:t>
            </a:r>
            <a:endParaRPr lang="en-US" sz="1400" dirty="0"/>
          </a:p>
        </p:txBody>
      </p:sp>
    </p:spTree>
    <p:extLst>
      <p:ext uri="{BB962C8B-B14F-4D97-AF65-F5344CB8AC3E}">
        <p14:creationId xmlns:p14="http://schemas.microsoft.com/office/powerpoint/2010/main" val="350157589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TYPE OF ANALYTICS (CONTINUED</a:t>
            </a:r>
            <a:r>
              <a:rPr lang="en-US" sz="3200" dirty="0" smtClean="0"/>
              <a:t>)</a:t>
            </a:r>
            <a:r>
              <a:rPr lang="en-US" sz="3200" dirty="0"/>
              <a:t/>
            </a:r>
            <a:br>
              <a:rPr lang="en-US" sz="3200" dirty="0"/>
            </a:br>
            <a:r>
              <a:rPr lang="en-US" sz="3200" dirty="0" smtClean="0"/>
              <a:t>PREDICTIVE </a:t>
            </a:r>
            <a:r>
              <a:rPr lang="en-US" sz="3200" dirty="0"/>
              <a:t>ANALYTICS DEFINED (CONTINUED)</a:t>
            </a:r>
            <a:endParaRPr lang="en-US" sz="3200" dirty="0"/>
          </a:p>
        </p:txBody>
      </p:sp>
      <p:sp>
        <p:nvSpPr>
          <p:cNvPr id="3" name="Content Placeholder 2"/>
          <p:cNvSpPr>
            <a:spLocks noGrp="1"/>
          </p:cNvSpPr>
          <p:nvPr>
            <p:ph idx="1"/>
          </p:nvPr>
        </p:nvSpPr>
        <p:spPr/>
        <p:txBody>
          <a:bodyPr>
            <a:normAutofit fontScale="70000" lnSpcReduction="20000"/>
          </a:bodyPr>
          <a:lstStyle/>
          <a:p>
            <a:r>
              <a:rPr lang="en-US" dirty="0"/>
              <a:t>Through predictive analytics</a:t>
            </a:r>
          </a:p>
          <a:p>
            <a:pPr lvl="1"/>
            <a:r>
              <a:rPr lang="en-US" dirty="0" smtClean="0"/>
              <a:t>Pricing </a:t>
            </a:r>
            <a:r>
              <a:rPr lang="en-US" dirty="0"/>
              <a:t>Forecasting at SKU Level</a:t>
            </a:r>
          </a:p>
          <a:p>
            <a:pPr lvl="2"/>
            <a:r>
              <a:rPr lang="en-US" dirty="0" smtClean="0"/>
              <a:t>A </a:t>
            </a:r>
            <a:r>
              <a:rPr lang="en-US" dirty="0"/>
              <a:t>finance organization needs to work with detailed projection </a:t>
            </a:r>
            <a:r>
              <a:rPr lang="en-US" dirty="0" smtClean="0"/>
              <a:t>for unit </a:t>
            </a:r>
            <a:r>
              <a:rPr lang="en-US" dirty="0"/>
              <a:t>sales and revenues at the stock-keeping unit (SKU) </a:t>
            </a:r>
            <a:r>
              <a:rPr lang="en-US" dirty="0" smtClean="0"/>
              <a:t>level. Predictive </a:t>
            </a:r>
            <a:r>
              <a:rPr lang="en-US" dirty="0"/>
              <a:t>analytics solutions allows to interactively explore </a:t>
            </a:r>
            <a:r>
              <a:rPr lang="en-US" dirty="0" smtClean="0"/>
              <a:t>the financial </a:t>
            </a:r>
            <a:r>
              <a:rPr lang="en-US" dirty="0"/>
              <a:t>and volume implications of price changes in </a:t>
            </a:r>
            <a:r>
              <a:rPr lang="en-US" dirty="0" smtClean="0"/>
              <a:t>specific geographic </a:t>
            </a:r>
            <a:r>
              <a:rPr lang="en-US" dirty="0"/>
              <a:t>markets or channels.</a:t>
            </a:r>
          </a:p>
          <a:p>
            <a:r>
              <a:rPr lang="en-US" dirty="0" smtClean="0"/>
              <a:t>Identify </a:t>
            </a:r>
            <a:r>
              <a:rPr lang="en-US" dirty="0"/>
              <a:t>hidden revenue opportunities within your customer base</a:t>
            </a:r>
          </a:p>
          <a:p>
            <a:r>
              <a:rPr lang="en-US" dirty="0" smtClean="0"/>
              <a:t>Retain </a:t>
            </a:r>
            <a:r>
              <a:rPr lang="en-US" dirty="0"/>
              <a:t>your high-value customers/employees/vendors/partners with </a:t>
            </a:r>
            <a:r>
              <a:rPr lang="en-US" dirty="0" smtClean="0"/>
              <a:t>the right </a:t>
            </a:r>
            <a:r>
              <a:rPr lang="en-US" dirty="0"/>
              <a:t>retention offers</a:t>
            </a:r>
          </a:p>
          <a:p>
            <a:r>
              <a:rPr lang="en-US" dirty="0" smtClean="0"/>
              <a:t>Increase </a:t>
            </a:r>
            <a:r>
              <a:rPr lang="en-US" dirty="0"/>
              <a:t>cross-sell and up-sell effectiveness through cross-</a:t>
            </a:r>
            <a:r>
              <a:rPr lang="en-US" dirty="0" smtClean="0"/>
              <a:t>channel coordination</a:t>
            </a:r>
            <a:r>
              <a:rPr lang="en-US" dirty="0"/>
              <a:t>?</a:t>
            </a:r>
          </a:p>
          <a:p>
            <a:r>
              <a:rPr lang="en-US" dirty="0" smtClean="0"/>
              <a:t>Build </a:t>
            </a:r>
            <a:r>
              <a:rPr lang="en-US" dirty="0"/>
              <a:t>long-term customer/employee/vendor/partner relationships </a:t>
            </a:r>
            <a:r>
              <a:rPr lang="en-US" dirty="0" smtClean="0"/>
              <a:t>with intelligent </a:t>
            </a:r>
            <a:r>
              <a:rPr lang="en-US" dirty="0"/>
              <a:t>interactions</a:t>
            </a:r>
          </a:p>
          <a:p>
            <a:r>
              <a:rPr lang="en-US" dirty="0" smtClean="0"/>
              <a:t>Delight </a:t>
            </a:r>
            <a:r>
              <a:rPr lang="en-US" dirty="0"/>
              <a:t>customers with the best next-step recommendations</a:t>
            </a:r>
            <a:endParaRPr lang="en-US" dirty="0"/>
          </a:p>
        </p:txBody>
      </p:sp>
    </p:spTree>
    <p:extLst>
      <p:ext uri="{BB962C8B-B14F-4D97-AF65-F5344CB8AC3E}">
        <p14:creationId xmlns:p14="http://schemas.microsoft.com/office/powerpoint/2010/main" val="190607793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2561</TotalTime>
  <Words>3064</Words>
  <Application>Microsoft Macintosh PowerPoint</Application>
  <PresentationFormat>On-screen Show (4:3)</PresentationFormat>
  <Paragraphs>361</Paragraphs>
  <Slides>29</Slides>
  <Notes>2</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Big Data Analytics Overview</vt:lpstr>
      <vt:lpstr>Market Understanding on Predictive Analytics</vt:lpstr>
      <vt:lpstr>Continued</vt:lpstr>
      <vt:lpstr>Type Of Analytics</vt:lpstr>
      <vt:lpstr>Continued</vt:lpstr>
      <vt:lpstr>Continued</vt:lpstr>
      <vt:lpstr>TYPE OF ANALYTICS (CONTINUED) - ADVANCED ANALYTICS DEFINED</vt:lpstr>
      <vt:lpstr>TYPE OF ANALYTICS (CONTINUED) - PREDICTIVE ANALYTICS</vt:lpstr>
      <vt:lpstr>TYPE OF ANALYTICS (CONTINUED) PREDICTIVE ANALYTICS DEFINED (CONTINUED)</vt:lpstr>
      <vt:lpstr>ANALYTICS - ADVANCED AND PREDICTIVE BUSINESS CHALLENGES</vt:lpstr>
      <vt:lpstr>PREDICTIVE ANALYTICS CHALLENGES</vt:lpstr>
      <vt:lpstr>CHANGING BUSINESS AND NEW OPPORTUNITIES PREDICTIVE &amp; ADVANCED ANALYTICS</vt:lpstr>
      <vt:lpstr>CHANGING BUSINESS AND NEW OPPORTUNITIES PREDICTIVE &amp; ADVANCED ANALYTICS</vt:lpstr>
      <vt:lpstr>BIG DATA ANALYTICS USE CASES – SAMPLE PREDICTIVE &amp; ADVANCED ANALYTICS</vt:lpstr>
      <vt:lpstr>BIG DATA ANALYTICS USE CASES – SAMPLE PREDICTIVE &amp; ADVANCED ANALYTICS (continued)</vt:lpstr>
      <vt:lpstr>How to implement Big Data Analytics</vt:lpstr>
      <vt:lpstr>How to implement Big Data Analytics (continued)</vt:lpstr>
      <vt:lpstr>How to implement Big Data Analytics (continued)</vt:lpstr>
      <vt:lpstr>How to Discover Answer with Big Data Analytics</vt:lpstr>
      <vt:lpstr>continued</vt:lpstr>
      <vt:lpstr>BIG DATA ANALYTICS METHODOLOGY IMPLEMENTATION ACCELERATORS</vt:lpstr>
      <vt:lpstr>ADVANCED ANALYTICS ENABLING TECHNOLOGIES</vt:lpstr>
      <vt:lpstr>BIG DATA ANALYTICS - ENABLING TECHNOLOGIES HADOOP</vt:lpstr>
      <vt:lpstr>BIG DATA ANALYTICS - ENABLING TECHNOLOGIES - HADOOP KEY CAPABILITIES</vt:lpstr>
      <vt:lpstr>BIG DATA ANALYTICS - ENABLING TECHNOLOGIES - HADOOP MAPREDUCE</vt:lpstr>
      <vt:lpstr>Continued </vt:lpstr>
      <vt:lpstr>BIG DATA ANALYTICS - ENABLING TECHNOLOGIES - HADOOP “R”, PYTHON, MACHINE LEARNING</vt:lpstr>
      <vt:lpstr>PowerPoint Presentation</vt:lpstr>
      <vt:lpstr>PowerPoint Presentation</vt:lpstr>
    </vt:vector>
  </TitlesOfParts>
  <Company>UTM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Analytics Overview</dc:title>
  <dc:creator>saifuladli ismail</dc:creator>
  <cp:lastModifiedBy>saifuladli ismail</cp:lastModifiedBy>
  <cp:revision>56</cp:revision>
  <dcterms:created xsi:type="dcterms:W3CDTF">2017-04-16T15:25:02Z</dcterms:created>
  <dcterms:modified xsi:type="dcterms:W3CDTF">2017-04-18T12:27:07Z</dcterms:modified>
</cp:coreProperties>
</file>